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22" r:id="rId2"/>
    <p:sldId id="974" r:id="rId3"/>
    <p:sldId id="975" r:id="rId4"/>
    <p:sldId id="978" r:id="rId5"/>
    <p:sldId id="979" r:id="rId6"/>
    <p:sldId id="996" r:id="rId7"/>
    <p:sldId id="997" r:id="rId8"/>
    <p:sldId id="980" r:id="rId9"/>
    <p:sldId id="1001" r:id="rId10"/>
    <p:sldId id="1002" r:id="rId11"/>
    <p:sldId id="1003" r:id="rId12"/>
    <p:sldId id="981" r:id="rId13"/>
    <p:sldId id="982" r:id="rId14"/>
    <p:sldId id="983" r:id="rId15"/>
    <p:sldId id="984" r:id="rId16"/>
    <p:sldId id="985" r:id="rId17"/>
    <p:sldId id="987" r:id="rId18"/>
    <p:sldId id="988" r:id="rId19"/>
    <p:sldId id="989" r:id="rId20"/>
    <p:sldId id="993" r:id="rId21"/>
    <p:sldId id="994" r:id="rId22"/>
    <p:sldId id="995" r:id="rId23"/>
    <p:sldId id="1004" r:id="rId24"/>
    <p:sldId id="1007" r:id="rId25"/>
    <p:sldId id="1008" r:id="rId26"/>
    <p:sldId id="1010" r:id="rId27"/>
    <p:sldId id="1009" r:id="rId28"/>
    <p:sldId id="1000" r:id="rId29"/>
    <p:sldId id="1006" r:id="rId30"/>
    <p:sldId id="97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666"/>
    <a:srgbClr val="FF0000"/>
    <a:srgbClr val="FFCC66"/>
    <a:srgbClr val="529479"/>
    <a:srgbClr val="EF9011"/>
    <a:srgbClr val="518980"/>
    <a:srgbClr val="67A59B"/>
    <a:srgbClr val="2145FB"/>
    <a:srgbClr val="4F1CDE"/>
    <a:srgbClr val="D6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9" autoAdjust="0"/>
    <p:restoredTop sz="94687" autoAdjust="0"/>
  </p:normalViewPr>
  <p:slideViewPr>
    <p:cSldViewPr>
      <p:cViewPr varScale="1">
        <p:scale>
          <a:sx n="98" d="100"/>
          <a:sy n="98" d="100"/>
        </p:scale>
        <p:origin x="-6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441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43D71-0DF1-9B4C-AC3F-41C12992E77F}" type="datetimeFigureOut">
              <a:rPr lang="en-US" smtClean="0"/>
              <a:t>5/19/12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079FD-96B9-A64C-92C2-98102EB3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625EE1-28CD-4F71-A486-87E66426ABA3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4D649D-2BFF-4C29-BFA2-4D8DBD460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6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A2B47-2B8C-4441-81DB-706A69195B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F14FB9-6C63-EB46-BA5A-86F3C78B751E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E7B538-1E0E-604A-B7E2-EA469C0735CA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6C397A-6AA1-4949-BC32-DD6EB0C14F3F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3828C9-2AE2-8F4B-8F35-370021064392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52919D-91A1-A842-8904-A833AB7579E2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120428-34F0-CB4B-B6AF-9B9CA4BDF766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5EDA6-96C4-8847-AC14-9F8521D9478B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6716E-3E80-A649-98E6-2B13508097F9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DE155-09F7-514B-974C-77077DDF8F84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14B38-46CF-8041-B8A6-E1FD4D58A0A0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19EFAB-8014-1C4F-9482-1075A943CAE9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E2AEF-A399-9849-8D0A-FC0C5AF4E2BB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CCCD51-3F82-3B4D-A7E2-35F0FCF3045C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2242A4-2F0D-4345-A5BA-1FB5AF1124E5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05EF3-12A7-7B4C-8BFB-A426385CBBCD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22" indent="-277778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defTabSz="8858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defTabSz="885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72DF4C-2448-5742-8C3D-826003E340CC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4C39-C5C6-45F6-A5BF-B84FB92FF200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7F7059-4087-4D63-B6DF-6E954C0CC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ACD3-2F9B-4DC0-BC23-B4E2EEAF8111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FE1F86-BD28-44FC-94C9-045E217D5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FD1C-33E4-44B2-B860-D222FB8D50CD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1F64F7-CCDD-432C-8B91-6782F301A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C26E-845A-4AAE-A5F2-C5599FBD51C2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2DD77E-8CB6-4555-9C1C-8AC253BBC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4482-6BBE-489F-9D68-A878ADB9D08C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2FFFE-1446-43EB-89C4-871109869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42AF-55E3-4136-A08B-C68AC9F38407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52FC00-E12F-403C-B4AB-0A45A974F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0CA5B-5B7F-43F5-98B7-B36677DF8FE5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866090-A7CE-4EAA-87AC-D99939840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1249-C49E-4ADB-9BF6-14EBF8CCFEB2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F64857-5CB0-4131-AEAC-3F446739F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3106-57AA-45D0-8DC0-EE80D4320824}" type="datetimeFigureOut">
              <a:rPr lang="en-US"/>
              <a:pPr>
                <a:defRPr/>
              </a:pPr>
              <a:t>5/19/12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C0CC21-7FDE-4BA9-9A02-57F522625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2700">
            <a:noFill/>
            <a:prstDash val="solid"/>
          </a:ln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Jon Haveman</a:t>
            </a:r>
          </a:p>
          <a:p>
            <a:r>
              <a:rPr lang="en-US" sz="2200" i="1" dirty="0" smtClean="0"/>
              <a:t>Chief Economist, BAC Economic Institute</a:t>
            </a:r>
          </a:p>
          <a:p>
            <a:r>
              <a:rPr lang="en-US" sz="2200" dirty="0" smtClean="0"/>
              <a:t>May, 2012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13970"/>
            <a:ext cx="8458200" cy="18319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Goods Movement:</a:t>
            </a:r>
            <a:br>
              <a:rPr lang="en-US" sz="4000" dirty="0" smtClean="0"/>
            </a:br>
            <a:r>
              <a:rPr lang="en-US" sz="4000" dirty="0" smtClean="0"/>
              <a:t>Is it all it’s cracked up to be?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05000"/>
            <a:ext cx="4719851" cy="3162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Ports tend to reduce the desirability of surrounding neighborhoods</a:t>
            </a:r>
          </a:p>
          <a:p>
            <a:pPr lvl="1"/>
            <a:r>
              <a:rPr lang="en-US" dirty="0" smtClean="0"/>
              <a:t>Equipment storage: mountains of containers</a:t>
            </a:r>
          </a:p>
          <a:p>
            <a:pPr lvl="1"/>
            <a:r>
              <a:rPr lang="en-US" dirty="0" smtClean="0"/>
              <a:t>Port footprint</a:t>
            </a:r>
          </a:p>
          <a:p>
            <a:pPr lvl="2"/>
            <a:r>
              <a:rPr lang="en-US" dirty="0" smtClean="0"/>
              <a:t>Cranes at the end of the road where there was open water</a:t>
            </a:r>
          </a:p>
          <a:p>
            <a:pPr lvl="2"/>
            <a:r>
              <a:rPr lang="en-US" dirty="0" smtClean="0"/>
              <a:t>Pier 400 – changed blue water view of San Pedro hills to blue crane view</a:t>
            </a:r>
          </a:p>
          <a:p>
            <a:r>
              <a:rPr lang="en-US" dirty="0" smtClean="0"/>
              <a:t>Nothing about activities related to goods movement is beneficial for local communities from an aesthetics </a:t>
            </a:r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Does sort of depend on what you like…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2762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 - Study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Harbor Community Benefit Foundation</a:t>
            </a:r>
          </a:p>
          <a:p>
            <a:r>
              <a:rPr lang="en-US" dirty="0" smtClean="0"/>
              <a:t>Will better understand the effects of port activity on:</a:t>
            </a:r>
          </a:p>
          <a:p>
            <a:pPr lvl="1"/>
            <a:r>
              <a:rPr lang="en-US" dirty="0" smtClean="0"/>
              <a:t>Real estate values</a:t>
            </a:r>
          </a:p>
          <a:p>
            <a:pPr lvl="1"/>
            <a:r>
              <a:rPr lang="en-US" dirty="0" smtClean="0"/>
              <a:t>Alternative business development</a:t>
            </a:r>
          </a:p>
          <a:p>
            <a:pPr lvl="1"/>
            <a:r>
              <a:rPr lang="en-US" dirty="0" smtClean="0"/>
              <a:t>Demographics</a:t>
            </a:r>
          </a:p>
          <a:p>
            <a:r>
              <a:rPr lang="en-US" dirty="0" smtClean="0"/>
              <a:t>Focused on </a:t>
            </a:r>
            <a:r>
              <a:rPr lang="en-US" dirty="0" smtClean="0"/>
              <a:t>San Pedro/Wilmington, but similar work should be performed for the Inland Empire</a:t>
            </a:r>
          </a:p>
        </p:txBody>
      </p:sp>
    </p:spTree>
    <p:extLst>
      <p:ext uri="{BB962C8B-B14F-4D97-AF65-F5344CB8AC3E}">
        <p14:creationId xmlns:p14="http://schemas.microsoft.com/office/powerpoint/2010/main" val="3137719198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Could be Questioned as A Regional Employment Strategy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Quantities are not very </a:t>
            </a:r>
            <a:r>
              <a:rPr lang="en-US" sz="2800" dirty="0" smtClean="0">
                <a:latin typeface="Arial" charset="0"/>
              </a:rPr>
              <a:t>large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Large in IE because LA is exporting them</a:t>
            </a:r>
            <a:endParaRPr lang="en-US" sz="2400" dirty="0">
              <a:latin typeface="Arial" charset="0"/>
            </a:endParaRPr>
          </a:p>
          <a:p>
            <a:pPr eaLnBrk="1" hangingPunct="1">
              <a:spcBef>
                <a:spcPts val="2000"/>
              </a:spcBef>
            </a:pPr>
            <a:r>
              <a:rPr lang="en-US" sz="2800" dirty="0" smtClean="0">
                <a:latin typeface="Arial" charset="0"/>
              </a:rPr>
              <a:t>Quality, given worker characteristics, is questionable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Argument</a:t>
            </a:r>
            <a:r>
              <a:rPr lang="en-US" sz="2400" dirty="0">
                <a:latin typeface="Arial" charset="0"/>
              </a:rPr>
              <a:t>:  have lots of unskilled workers in the region that need work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Counter-argument: if you create lots of jobs for unskilled workers, you will invite more into the region</a:t>
            </a:r>
          </a:p>
          <a:p>
            <a:pPr lvl="2" eaLnBrk="1" hangingPunct="1"/>
            <a:r>
              <a:rPr lang="en-US" i="1" dirty="0">
                <a:latin typeface="Arial" charset="0"/>
              </a:rPr>
              <a:t>Demand creates its own supply</a:t>
            </a:r>
            <a:r>
              <a:rPr lang="en-US" i="1" dirty="0" smtClean="0">
                <a:latin typeface="Arial" charset="0"/>
              </a:rPr>
              <a:t>!</a:t>
            </a:r>
          </a:p>
          <a:p>
            <a:pPr marL="914400" lvl="2" indent="0" eaLnBrk="1" hangingPunct="1">
              <a:buNone/>
            </a:pPr>
            <a:endParaRPr lang="en-US" i="1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Jobs have a large footprint   (2,000 </a:t>
            </a:r>
            <a:r>
              <a:rPr lang="en-US" dirty="0" err="1" smtClean="0">
                <a:latin typeface="Arial" charset="0"/>
              </a:rPr>
              <a:t>sqft</a:t>
            </a:r>
            <a:r>
              <a:rPr lang="en-US" dirty="0" smtClean="0">
                <a:latin typeface="Arial" charset="0"/>
              </a:rPr>
              <a:t>/job)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06507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Tax Revenue and Profits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i="1">
                <a:latin typeface="Arial" charset="0"/>
              </a:rPr>
              <a:t>Tax Revenues</a:t>
            </a:r>
            <a:r>
              <a:rPr lang="en-US">
                <a:latin typeface="Arial" charset="0"/>
              </a:rPr>
              <a:t>: in excess of $2.5B from SoCal</a:t>
            </a:r>
          </a:p>
          <a:p>
            <a:pPr lvl="1" eaLnBrk="1" hangingPunct="1"/>
            <a:r>
              <a:rPr lang="en-US">
                <a:latin typeface="Arial" charset="0"/>
              </a:rPr>
              <a:t>State and local</a:t>
            </a:r>
          </a:p>
          <a:p>
            <a:pPr lvl="1" eaLnBrk="1" hangingPunct="1"/>
            <a:r>
              <a:rPr lang="en-US">
                <a:latin typeface="Arial" charset="0"/>
              </a:rPr>
              <a:t>Sales taxes, fuel taxes, property taxes</a:t>
            </a:r>
          </a:p>
          <a:p>
            <a:pPr eaLnBrk="1" hangingPunct="1">
              <a:spcBef>
                <a:spcPts val="2500"/>
              </a:spcBef>
            </a:pPr>
            <a:r>
              <a:rPr lang="en-US" b="1" i="1">
                <a:latin typeface="Arial" charset="0"/>
              </a:rPr>
              <a:t>Profits</a:t>
            </a:r>
          </a:p>
          <a:p>
            <a:pPr lvl="1" eaLnBrk="1" hangingPunct="1">
              <a:spcBef>
                <a:spcPts val="800"/>
              </a:spcBef>
            </a:pPr>
            <a:r>
              <a:rPr lang="en-US">
                <a:latin typeface="Arial" charset="0"/>
              </a:rPr>
              <a:t>Freight handling, logistics, warehousing, etc.</a:t>
            </a:r>
          </a:p>
          <a:p>
            <a:pPr eaLnBrk="1" hangingPunct="1">
              <a:spcBef>
                <a:spcPts val="2500"/>
              </a:spcBef>
            </a:pPr>
            <a:r>
              <a:rPr lang="en-US">
                <a:latin typeface="Arial" charset="0"/>
              </a:rPr>
              <a:t>Do these represent net increases in regional revenues and profits?</a:t>
            </a:r>
          </a:p>
        </p:txBody>
      </p:sp>
    </p:spTree>
    <p:extLst>
      <p:ext uri="{BB962C8B-B14F-4D97-AF65-F5344CB8AC3E}">
        <p14:creationId xmlns:p14="http://schemas.microsoft.com/office/powerpoint/2010/main" val="3237000063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000">
                <a:latin typeface="Arial" charset="0"/>
              </a:rPr>
              <a:t>Port Activity</a:t>
            </a:r>
            <a:br>
              <a:rPr lang="en-US" sz="5000">
                <a:latin typeface="Arial" charset="0"/>
              </a:rPr>
            </a:br>
            <a:r>
              <a:rPr lang="en-US" sz="5000">
                <a:latin typeface="Arial" charset="0"/>
              </a:rPr>
              <a:t>Increases Competition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endParaRPr lang="en-US" sz="4600">
              <a:latin typeface="Arial" charset="0"/>
            </a:endParaRPr>
          </a:p>
          <a:p>
            <a:pPr eaLnBrk="1" hangingPunct="1"/>
            <a:r>
              <a:rPr lang="en-US" sz="4600">
                <a:latin typeface="Arial" charset="0"/>
              </a:rPr>
              <a:t>Cheap inputs to production</a:t>
            </a:r>
          </a:p>
          <a:p>
            <a:pPr eaLnBrk="1" hangingPunct="1"/>
            <a:endParaRPr lang="en-US" sz="4600">
              <a:latin typeface="Arial" charset="0"/>
            </a:endParaRPr>
          </a:p>
          <a:p>
            <a:pPr eaLnBrk="1" hangingPunct="1"/>
            <a:r>
              <a:rPr lang="en-US" sz="4600">
                <a:latin typeface="Arial" charset="0"/>
              </a:rPr>
              <a:t>Cheaper goods on the shelves</a:t>
            </a:r>
          </a:p>
        </p:txBody>
      </p:sp>
    </p:spTree>
    <p:extLst>
      <p:ext uri="{BB962C8B-B14F-4D97-AF65-F5344CB8AC3E}">
        <p14:creationId xmlns:p14="http://schemas.microsoft.com/office/powerpoint/2010/main" val="2946217964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Pollution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Port activity relies heavily on the use of diesel fuel</a:t>
            </a:r>
          </a:p>
          <a:p>
            <a:pPr lvl="1" eaLnBrk="1" hangingPunct="1"/>
            <a:r>
              <a:rPr lang="en-US">
                <a:latin typeface="Arial" charset="0"/>
              </a:rPr>
              <a:t>Ships – bunker fuel</a:t>
            </a:r>
          </a:p>
          <a:p>
            <a:pPr lvl="1" eaLnBrk="1" hangingPunct="1"/>
            <a:r>
              <a:rPr lang="en-US">
                <a:latin typeface="Arial" charset="0"/>
              </a:rPr>
              <a:t>On-port equipment</a:t>
            </a:r>
          </a:p>
          <a:p>
            <a:pPr lvl="1" eaLnBrk="1" hangingPunct="1"/>
            <a:r>
              <a:rPr lang="en-US">
                <a:latin typeface="Arial" charset="0"/>
              </a:rPr>
              <a:t>Trucks and trains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Results in significantly higher rates of cancer risk in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5170729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33375" y="274638"/>
            <a:ext cx="85201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LA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Pollution Problem: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The Ports are Major Contributors</a:t>
            </a:r>
          </a:p>
        </p:txBody>
      </p:sp>
      <p:pic>
        <p:nvPicPr>
          <p:cNvPr id="15363" name="Picture 6" descr="Ma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21950" r="5084"/>
          <a:stretch>
            <a:fillRect/>
          </a:stretch>
        </p:blipFill>
        <p:spPr>
          <a:xfrm>
            <a:off x="949325" y="1600200"/>
            <a:ext cx="7245350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46175" y="6169025"/>
            <a:ext cx="709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Increased Cancer Risk per Million people from to Diesel Emissions</a:t>
            </a:r>
          </a:p>
        </p:txBody>
      </p:sp>
      <p:sp>
        <p:nvSpPr>
          <p:cNvPr id="5" name="Oval 4"/>
          <p:cNvSpPr/>
          <p:nvPr/>
        </p:nvSpPr>
        <p:spPr>
          <a:xfrm>
            <a:off x="1909763" y="4189413"/>
            <a:ext cx="2557462" cy="8921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84525" y="2916238"/>
            <a:ext cx="1214438" cy="2166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5738" y="2757488"/>
            <a:ext cx="3457575" cy="890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1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Progress is Being Made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In 2002, costs of pollution estimated at $7,000/job</a:t>
            </a:r>
          </a:p>
          <a:p>
            <a:pPr eaLnBrk="1" hangingPunct="1">
              <a:spcBef>
                <a:spcPts val="2500"/>
              </a:spcBef>
            </a:pPr>
            <a:r>
              <a:rPr lang="en-US" dirty="0">
                <a:latin typeface="Arial" charset="0"/>
              </a:rPr>
              <a:t>Each of </a:t>
            </a:r>
            <a:r>
              <a:rPr lang="en-US" dirty="0" smtClean="0">
                <a:latin typeface="Arial" charset="0"/>
              </a:rPr>
              <a:t>California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s </a:t>
            </a:r>
            <a:r>
              <a:rPr lang="en-US" dirty="0">
                <a:latin typeface="Arial" charset="0"/>
              </a:rPr>
              <a:t>3 major ports have very substantive programs in place to deal with pollution</a:t>
            </a:r>
          </a:p>
          <a:p>
            <a:pPr eaLnBrk="1" hangingPunct="1">
              <a:spcBef>
                <a:spcPts val="2500"/>
              </a:spcBef>
            </a:pPr>
            <a:r>
              <a:rPr lang="en-US" dirty="0">
                <a:latin typeface="Arial" charset="0"/>
              </a:rPr>
              <a:t>More must be done by the private sector to unload the communities of the pollution burden</a:t>
            </a:r>
          </a:p>
        </p:txBody>
      </p:sp>
    </p:spTree>
    <p:extLst>
      <p:ext uri="{BB962C8B-B14F-4D97-AF65-F5344CB8AC3E}">
        <p14:creationId xmlns:p14="http://schemas.microsoft.com/office/powerpoint/2010/main" val="217075454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LA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Congestion Problem: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I-710 w/ and w/o Port Traffic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2788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2788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279525" y="5775325"/>
            <a:ext cx="734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66"/>
                </a:solidFill>
              </a:rPr>
              <a:t>An Average Day                               A Day During the Port Closure: </a:t>
            </a:r>
            <a:r>
              <a:rPr lang="ja-JP" altLang="en-US">
                <a:solidFill>
                  <a:srgbClr val="FFFF66"/>
                </a:solidFill>
              </a:rPr>
              <a:t>‘</a:t>
            </a:r>
            <a:r>
              <a:rPr lang="en-US">
                <a:solidFill>
                  <a:srgbClr val="FFFF66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665610992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Dealing with Congestion is Costly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66800" y="1585913"/>
            <a:ext cx="64008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Major identified improvements: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Widening the I-710 freeway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Alameda Corridor East</a:t>
            </a:r>
          </a:p>
          <a:p>
            <a:pPr eaLnBrk="1" hangingPunct="1">
              <a:spcBef>
                <a:spcPts val="2000"/>
              </a:spcBef>
            </a:pPr>
            <a:r>
              <a:rPr lang="en-US" sz="2800" dirty="0">
                <a:latin typeface="Arial" charset="0"/>
              </a:rPr>
              <a:t>Identified costs for </a:t>
            </a:r>
            <a:r>
              <a:rPr lang="en-US" sz="2800" dirty="0" smtClean="0">
                <a:latin typeface="Arial" charset="0"/>
              </a:rPr>
              <a:t>SoCal (old #s):</a:t>
            </a:r>
            <a:endParaRPr lang="en-US" sz="2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87384"/>
              </p:ext>
            </p:extLst>
          </p:nvPr>
        </p:nvGraphicFramePr>
        <p:xfrm>
          <a:off x="2336800" y="3863975"/>
          <a:ext cx="4106863" cy="148272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820220"/>
                <a:gridCol w="1286643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($ Millions)</a:t>
                      </a:r>
                      <a:endParaRPr lang="en-US" sz="1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11,962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Los Angeles Region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8,190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San Diego Region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3,709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Imperial County Region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63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755227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5425" y="1887538"/>
            <a:ext cx="6575425" cy="4083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Trade magnitudes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Impacts of port activity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What if it </a:t>
            </a:r>
            <a:r>
              <a:rPr lang="en-US" dirty="0" smtClean="0">
                <a:latin typeface="Arial" charset="0"/>
              </a:rPr>
              <a:t>doesn’t </a:t>
            </a:r>
            <a:r>
              <a:rPr lang="en-US" dirty="0">
                <a:latin typeface="Arial" charset="0"/>
              </a:rPr>
              <a:t>happen here?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</a:rPr>
              <a:t>Summary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</a:rPr>
              <a:t>World Logistics Center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32480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Port Security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Arial" charset="0"/>
              </a:rPr>
              <a:t>Ports are both a conduit and a target</a:t>
            </a:r>
          </a:p>
          <a:p>
            <a:pPr eaLnBrk="1" hangingPunct="1">
              <a:spcBef>
                <a:spcPts val="3000"/>
              </a:spcBef>
            </a:pPr>
            <a:r>
              <a:rPr lang="en-US">
                <a:latin typeface="Arial" charset="0"/>
              </a:rPr>
              <a:t>Concentrating too much port activity in one place establishes a vulnerability</a:t>
            </a:r>
          </a:p>
          <a:p>
            <a:pPr eaLnBrk="1" hangingPunct="1">
              <a:spcBef>
                <a:spcPts val="3000"/>
              </a:spcBef>
            </a:pPr>
            <a:r>
              <a:rPr lang="en-US">
                <a:latin typeface="Arial" charset="0"/>
              </a:rPr>
              <a:t>Protecting the ports is nearly impossible, so many suggest that emphasis should be on response</a:t>
            </a:r>
          </a:p>
          <a:p>
            <a:pPr eaLnBrk="1" hangingPunct="1">
              <a:spcBef>
                <a:spcPts val="3000"/>
              </a:spcBef>
            </a:pPr>
            <a:r>
              <a:rPr lang="en-US">
                <a:latin typeface="Arial" charset="0"/>
              </a:rPr>
              <a:t>Local communities bear the risk</a:t>
            </a:r>
          </a:p>
        </p:txBody>
      </p:sp>
    </p:spTree>
    <p:extLst>
      <p:ext uri="{BB962C8B-B14F-4D97-AF65-F5344CB8AC3E}">
        <p14:creationId xmlns:p14="http://schemas.microsoft.com/office/powerpoint/2010/main" val="221976550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What if it </a:t>
            </a:r>
            <a:r>
              <a:rPr lang="en-US" dirty="0" smtClean="0">
                <a:latin typeface="Arial" charset="0"/>
              </a:rPr>
              <a:t>doesn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happen here?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Judging from the rhetoric, </a:t>
            </a:r>
            <a:r>
              <a:rPr lang="en-US" dirty="0" smtClean="0">
                <a:latin typeface="Arial" charset="0"/>
              </a:rPr>
              <a:t>you’d </a:t>
            </a:r>
            <a:r>
              <a:rPr lang="en-US" dirty="0">
                <a:latin typeface="Arial" charset="0"/>
              </a:rPr>
              <a:t>think that the sky would fall.</a:t>
            </a:r>
          </a:p>
          <a:p>
            <a:pPr eaLnBrk="1" hangingPunct="1"/>
            <a:r>
              <a:rPr lang="en-US" dirty="0">
                <a:latin typeface="Arial" charset="0"/>
              </a:rPr>
              <a:t>The answer </a:t>
            </a:r>
            <a:r>
              <a:rPr lang="en-US" dirty="0" smtClean="0">
                <a:latin typeface="Arial" charset="0"/>
              </a:rPr>
              <a:t>is </a:t>
            </a:r>
            <a:r>
              <a:rPr lang="en-US" dirty="0">
                <a:latin typeface="Arial" charset="0"/>
              </a:rPr>
              <a:t>location specific:</a:t>
            </a:r>
          </a:p>
          <a:p>
            <a:pPr lvl="1" eaLnBrk="1" hangingPunct="1">
              <a:spcBef>
                <a:spcPts val="3000"/>
              </a:spcBef>
            </a:pPr>
            <a:r>
              <a:rPr lang="en-US" dirty="0">
                <a:latin typeface="Arial" charset="0"/>
              </a:rPr>
              <a:t>Los Angeles – Not </a:t>
            </a:r>
            <a:r>
              <a:rPr lang="en-US" dirty="0" smtClean="0">
                <a:latin typeface="Arial" charset="0"/>
              </a:rPr>
              <a:t>much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</a:rPr>
              <a:t>60-75% heads east…</a:t>
            </a:r>
            <a:endParaRPr lang="en-US" dirty="0">
              <a:latin typeface="Arial" charset="0"/>
            </a:endParaRPr>
          </a:p>
          <a:p>
            <a:pPr lvl="1" eaLnBrk="1" hangingPunct="1">
              <a:spcBef>
                <a:spcPts val="3000"/>
              </a:spcBef>
            </a:pPr>
            <a:r>
              <a:rPr lang="en-US" dirty="0">
                <a:latin typeface="Arial" charset="0"/>
              </a:rPr>
              <a:t>Bay Area – Local </a:t>
            </a:r>
            <a:r>
              <a:rPr lang="en-US" dirty="0" smtClean="0">
                <a:latin typeface="Arial" charset="0"/>
              </a:rPr>
              <a:t>hardship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2558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latin typeface="Arial" charset="0"/>
              </a:rPr>
              <a:t>California is at the forefront of waterborne goods movement for the United States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This provides local benefits, but do they exceed the local costs?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>
                <a:latin typeface="Arial" charset="0"/>
              </a:rPr>
              <a:t>Much of the trade that flows through California could, in fact, go </a:t>
            </a:r>
            <a:r>
              <a:rPr lang="en-US" dirty="0" smtClean="0">
                <a:latin typeface="Arial" charset="0"/>
              </a:rPr>
              <a:t>elsewhere</a:t>
            </a:r>
            <a:endParaRPr lang="en-US" dirty="0">
              <a:latin typeface="Arial" charset="0"/>
            </a:endParaRPr>
          </a:p>
          <a:p>
            <a:pPr lvl="1" eaLnBrk="1" hangingPunct="1">
              <a:spcBef>
                <a:spcPts val="3000"/>
              </a:spcBef>
            </a:pPr>
            <a:r>
              <a:rPr lang="en-US" dirty="0" smtClean="0">
                <a:latin typeface="Arial" charset="0"/>
              </a:rPr>
              <a:t>See: Panama Canal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1655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Externalities Should be </a:t>
            </a:r>
            <a:r>
              <a:rPr lang="en-US" dirty="0" smtClean="0"/>
              <a:t>Compensated/Mitigated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Port of LA is starting to get it</a:t>
            </a:r>
          </a:p>
          <a:p>
            <a:pPr lvl="1"/>
            <a:r>
              <a:rPr lang="en-US" dirty="0" smtClean="0"/>
              <a:t>Though their approach is curious</a:t>
            </a:r>
          </a:p>
          <a:p>
            <a:pPr lvl="2"/>
            <a:r>
              <a:rPr lang="en-US" dirty="0" smtClean="0"/>
              <a:t>Swimming pool instead of aesthetics study?</a:t>
            </a:r>
          </a:p>
          <a:p>
            <a:r>
              <a:rPr lang="en-US" dirty="0" smtClean="0"/>
              <a:t>Mitigation or Compensation is economically efficient</a:t>
            </a:r>
          </a:p>
          <a:p>
            <a:pPr lvl="1"/>
            <a:r>
              <a:rPr lang="en-US" dirty="0" smtClean="0"/>
              <a:t>Not difficult, just expensive</a:t>
            </a:r>
            <a:endParaRPr lang="en-US" dirty="0" smtClean="0"/>
          </a:p>
          <a:p>
            <a:r>
              <a:rPr lang="en-US" dirty="0" smtClean="0"/>
              <a:t>BUT: Compensating </a:t>
            </a:r>
            <a:r>
              <a:rPr lang="en-US" dirty="0" smtClean="0"/>
              <a:t>for externalities is </a:t>
            </a:r>
            <a:r>
              <a:rPr lang="en-US" dirty="0" smtClean="0"/>
              <a:t>will </a:t>
            </a:r>
            <a:r>
              <a:rPr lang="en-US" dirty="0" smtClean="0"/>
              <a:t>raise the price of imported goods</a:t>
            </a:r>
          </a:p>
          <a:p>
            <a:pPr lvl="1"/>
            <a:r>
              <a:rPr lang="en-US" dirty="0" smtClean="0"/>
              <a:t>NO</a:t>
            </a:r>
          </a:p>
          <a:p>
            <a:pPr lvl="2"/>
            <a:r>
              <a:rPr lang="en-US" dirty="0" smtClean="0"/>
              <a:t>Will </a:t>
            </a:r>
            <a:r>
              <a:rPr lang="en-US" dirty="0" smtClean="0"/>
              <a:t>raise the price </a:t>
            </a:r>
            <a:r>
              <a:rPr lang="en-US" dirty="0" smtClean="0"/>
              <a:t>paid at the counter</a:t>
            </a:r>
          </a:p>
          <a:p>
            <a:pPr lvl="2"/>
            <a:r>
              <a:rPr lang="en-US" dirty="0" smtClean="0"/>
              <a:t>Will </a:t>
            </a:r>
            <a:r>
              <a:rPr lang="en-US" b="1" dirty="0" smtClean="0"/>
              <a:t>LOWER</a:t>
            </a:r>
            <a:r>
              <a:rPr lang="en-US" dirty="0" smtClean="0"/>
              <a:t> the price paid overall</a:t>
            </a:r>
          </a:p>
          <a:p>
            <a:pPr lvl="2"/>
            <a:r>
              <a:rPr lang="en-US" dirty="0" smtClean="0"/>
              <a:t>Will create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80496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Logistics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41.6 million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Warehouse/distribution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Estimates suggest:</a:t>
            </a:r>
          </a:p>
          <a:p>
            <a:pPr lvl="1"/>
            <a:r>
              <a:rPr lang="en-US" dirty="0" smtClean="0"/>
              <a:t>20,000 permanent jobs</a:t>
            </a:r>
          </a:p>
          <a:p>
            <a:pPr lvl="1"/>
            <a:r>
              <a:rPr lang="en-US" dirty="0" smtClean="0"/>
              <a:t>$4.2 billion in economic benefits</a:t>
            </a:r>
          </a:p>
          <a:p>
            <a:pPr lvl="1"/>
            <a:r>
              <a:rPr lang="en-US" dirty="0" smtClean="0"/>
              <a:t>$2.6 billion in payroll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96055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strategy is questionable</a:t>
            </a:r>
          </a:p>
          <a:p>
            <a:pPr lvl="1"/>
            <a:r>
              <a:rPr lang="en-US" dirty="0" smtClean="0"/>
              <a:t>Uses average characteristics to model specific piece of an industry</a:t>
            </a:r>
          </a:p>
          <a:p>
            <a:pPr lvl="1"/>
            <a:r>
              <a:rPr lang="en-US" dirty="0" smtClean="0"/>
              <a:t>Are 20,000 jobs really permanent?</a:t>
            </a:r>
          </a:p>
          <a:p>
            <a:pPr lvl="1"/>
            <a:r>
              <a:rPr lang="en-US" dirty="0" smtClean="0"/>
              <a:t>Why not evaluate past experience?</a:t>
            </a:r>
          </a:p>
          <a:p>
            <a:pPr lvl="2"/>
            <a:r>
              <a:rPr lang="en-US" dirty="0" smtClean="0"/>
              <a:t>Ontario?  Other locations w/lots of new warehousing</a:t>
            </a:r>
          </a:p>
          <a:p>
            <a:pPr lvl="2"/>
            <a:r>
              <a:rPr lang="en-US" dirty="0" smtClean="0"/>
              <a:t>Warehousing came online so quickly that an “event” study is very doable</a:t>
            </a:r>
          </a:p>
        </p:txBody>
      </p:sp>
    </p:spTree>
    <p:extLst>
      <p:ext uri="{BB962C8B-B14F-4D97-AF65-F5344CB8AC3E}">
        <p14:creationId xmlns:p14="http://schemas.microsoft.com/office/powerpoint/2010/main" val="833540415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Critique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Will jobs accrue to Moreno Valley residents or will workers commute in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High wage, e.g., sales jobs may be elsewhere</a:t>
            </a:r>
            <a:endParaRPr lang="en-US" dirty="0"/>
          </a:p>
          <a:p>
            <a:r>
              <a:rPr lang="en-US" dirty="0"/>
              <a:t>Incomes estimated are based on averages for </a:t>
            </a:r>
            <a:r>
              <a:rPr lang="en-US" dirty="0" smtClean="0"/>
              <a:t>sector</a:t>
            </a:r>
            <a:endParaRPr lang="en-US" dirty="0"/>
          </a:p>
          <a:p>
            <a:pPr lvl="1"/>
            <a:r>
              <a:rPr lang="en-US" dirty="0" smtClean="0"/>
              <a:t>not median</a:t>
            </a:r>
            <a:endParaRPr lang="en-US" dirty="0"/>
          </a:p>
          <a:p>
            <a:pPr lvl="1"/>
            <a:r>
              <a:rPr lang="en-US" dirty="0" smtClean="0"/>
              <a:t>Not targeted </a:t>
            </a:r>
            <a:r>
              <a:rPr lang="en-US" dirty="0"/>
              <a:t>at warehouse workers</a:t>
            </a:r>
          </a:p>
          <a:p>
            <a:r>
              <a:rPr lang="en-US" dirty="0"/>
              <a:t>Not clear that data capture actual wages of workers</a:t>
            </a:r>
          </a:p>
          <a:p>
            <a:pPr lvl="1"/>
            <a:r>
              <a:rPr lang="en-US" dirty="0"/>
              <a:t>Use of temp workers is high</a:t>
            </a:r>
          </a:p>
          <a:p>
            <a:pPr lvl="1"/>
            <a:r>
              <a:rPr lang="en-US" dirty="0"/>
              <a:t>Not classified as logistics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No accounting for externalities!!!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73253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investment is needed to support the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Ikrata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/>
              <a:t>“It will require the infrastructure, and anyone who thinks differently will have to check their math.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What could be done with the resources necessary to facilitate the success of this project?</a:t>
            </a:r>
          </a:p>
          <a:p>
            <a:pPr lvl="1"/>
            <a:r>
              <a:rPr lang="en-US" dirty="0" smtClean="0"/>
              <a:t>What if those resources were devoted to generating a more desirable business climate?</a:t>
            </a:r>
          </a:p>
          <a:p>
            <a:pPr lvl="1"/>
            <a:r>
              <a:rPr lang="en-US" dirty="0" smtClean="0"/>
              <a:t>What if devoted to educating/training workforce?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02333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warehouse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Zoning – for residential?</a:t>
            </a:r>
          </a:p>
          <a:p>
            <a:pPr lvl="1"/>
            <a:r>
              <a:rPr lang="en-US" dirty="0" smtClean="0"/>
              <a:t>Bedroom community</a:t>
            </a:r>
            <a:endParaRPr lang="en-US" dirty="0" smtClean="0"/>
          </a:p>
          <a:p>
            <a:pPr lvl="1"/>
            <a:r>
              <a:rPr lang="en-US" dirty="0" smtClean="0"/>
              <a:t>Why grasp at straws to improve the jobs/housing balance?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How does the city want to define itself</a:t>
            </a:r>
          </a:p>
          <a:p>
            <a:pPr lvl="1"/>
            <a:r>
              <a:rPr lang="en-US" dirty="0" smtClean="0"/>
              <a:t>This development can define the city for:</a:t>
            </a:r>
          </a:p>
          <a:p>
            <a:pPr lvl="2"/>
            <a:r>
              <a:rPr lang="en-US" dirty="0" smtClean="0"/>
              <a:t>Decades?  Forever?</a:t>
            </a:r>
          </a:p>
          <a:p>
            <a:pPr lvl="1"/>
            <a:r>
              <a:rPr lang="en-US" dirty="0" smtClean="0"/>
              <a:t>Discourages other development</a:t>
            </a:r>
          </a:p>
          <a:p>
            <a:pPr lvl="1"/>
            <a:r>
              <a:rPr lang="en-US" dirty="0" smtClean="0"/>
              <a:t>Economic development is complicated</a:t>
            </a:r>
          </a:p>
          <a:p>
            <a:pPr lvl="2"/>
            <a:r>
              <a:rPr lang="en-US" dirty="0" smtClean="0"/>
              <a:t>Simple obvious solutions are not always the right way to go</a:t>
            </a:r>
          </a:p>
        </p:txBody>
      </p:sp>
    </p:spTree>
    <p:extLst>
      <p:ext uri="{BB962C8B-B14F-4D97-AF65-F5344CB8AC3E}">
        <p14:creationId xmlns:p14="http://schemas.microsoft.com/office/powerpoint/2010/main" val="3271759680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Miscellaneous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Will it provide the economic base upon which to build?</a:t>
            </a:r>
          </a:p>
          <a:p>
            <a:r>
              <a:rPr lang="en-US" dirty="0" smtClean="0"/>
              <a:t>Will it build a permanent low-skilled labor force into the community?</a:t>
            </a:r>
          </a:p>
          <a:p>
            <a:pPr lvl="1"/>
            <a:r>
              <a:rPr lang="en-US" dirty="0" smtClean="0"/>
              <a:t>Distinct lack of upward mobility.</a:t>
            </a:r>
          </a:p>
          <a:p>
            <a:r>
              <a:rPr lang="en-US" dirty="0" smtClean="0"/>
              <a:t>Will the negative externalities be worth the economic benefits?</a:t>
            </a:r>
          </a:p>
          <a:p>
            <a:r>
              <a:rPr lang="en-US" dirty="0" smtClean="0"/>
              <a:t>Not nearly enough evidence presented to make an informed decision.</a:t>
            </a:r>
          </a:p>
          <a:p>
            <a:pPr lvl="1"/>
            <a:r>
              <a:rPr lang="en-US" dirty="0" smtClean="0"/>
              <a:t>Sufficiently big deal to warrant a full accounting of the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869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Waterborne Goods Movement is Important in the State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650" y="1600200"/>
            <a:ext cx="7191375" cy="4246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Port of Los Angeles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$273 B in 2011		(M exceeds X 5-1)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70 B lbs in 2011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6.2 M Loaded TEUs in 2011</a:t>
            </a:r>
          </a:p>
          <a:p>
            <a:pPr marL="91440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Port of Long Beach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$</a:t>
            </a:r>
            <a:r>
              <a:rPr lang="en-US" sz="2400" dirty="0" smtClean="0"/>
              <a:t>95</a:t>
            </a:r>
            <a:r>
              <a:rPr lang="en-US" sz="2400" dirty="0" smtClean="0"/>
              <a:t> </a:t>
            </a:r>
            <a:r>
              <a:rPr lang="en-US" sz="2400" dirty="0" smtClean="0"/>
              <a:t>B in </a:t>
            </a:r>
            <a:r>
              <a:rPr lang="en-US" sz="2400" dirty="0"/>
              <a:t>2011 </a:t>
            </a:r>
            <a:r>
              <a:rPr lang="en-US" sz="2400" dirty="0" smtClean="0"/>
              <a:t>		(M exceeds X 2-1)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44</a:t>
            </a:r>
            <a:r>
              <a:rPr lang="en-US" sz="2400" dirty="0" smtClean="0"/>
              <a:t> </a:t>
            </a:r>
            <a:r>
              <a:rPr lang="en-US" sz="2400" dirty="0" smtClean="0"/>
              <a:t>B lbs in 2011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4.5</a:t>
            </a:r>
            <a:r>
              <a:rPr lang="en-US" sz="2400" dirty="0" smtClean="0"/>
              <a:t> M Loaded </a:t>
            </a:r>
            <a:r>
              <a:rPr lang="en-US" sz="2400" dirty="0"/>
              <a:t>TEUs in </a:t>
            </a:r>
            <a:r>
              <a:rPr lang="en-US" sz="2400" dirty="0" smtClean="0"/>
              <a:t>2011</a:t>
            </a:r>
            <a:endParaRPr lang="en-US" sz="2400" dirty="0"/>
          </a:p>
          <a:p>
            <a:pPr marL="9144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Port of </a:t>
            </a:r>
            <a:r>
              <a:rPr lang="en-US" sz="2800" dirty="0" smtClean="0">
                <a:solidFill>
                  <a:srgbClr val="FFFF00"/>
                </a:solidFill>
              </a:rPr>
              <a:t>Oakland</a:t>
            </a:r>
            <a:endParaRPr lang="en-US" sz="2800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$</a:t>
            </a:r>
            <a:r>
              <a:rPr lang="en-US" sz="2400" dirty="0" smtClean="0"/>
              <a:t>45</a:t>
            </a:r>
            <a:r>
              <a:rPr lang="en-US" sz="2400" dirty="0" smtClean="0"/>
              <a:t> </a:t>
            </a:r>
            <a:r>
              <a:rPr lang="en-US" sz="2400" dirty="0"/>
              <a:t>B in </a:t>
            </a:r>
            <a:r>
              <a:rPr lang="en-US" sz="2400" dirty="0" smtClean="0"/>
              <a:t>2011		 (</a:t>
            </a:r>
            <a:r>
              <a:rPr lang="en-US" sz="2400" dirty="0"/>
              <a:t>M exceeds X </a:t>
            </a:r>
            <a:r>
              <a:rPr lang="en-US" sz="2400" dirty="0" smtClean="0"/>
              <a:t>1.5-</a:t>
            </a:r>
            <a:r>
              <a:rPr lang="en-US" sz="2400" dirty="0"/>
              <a:t>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16</a:t>
            </a:r>
            <a:r>
              <a:rPr lang="en-US" sz="2400" dirty="0" smtClean="0"/>
              <a:t> </a:t>
            </a:r>
            <a:r>
              <a:rPr lang="en-US" sz="2400" dirty="0"/>
              <a:t>B </a:t>
            </a:r>
            <a:r>
              <a:rPr lang="en-US" sz="2400" dirty="0" err="1"/>
              <a:t>lbs</a:t>
            </a:r>
            <a:r>
              <a:rPr lang="en-US" sz="2400" dirty="0"/>
              <a:t> in 2011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1.8 M</a:t>
            </a:r>
            <a:r>
              <a:rPr lang="en-US" sz="2400" dirty="0" smtClean="0"/>
              <a:t> </a:t>
            </a:r>
            <a:r>
              <a:rPr lang="en-US" sz="2400" dirty="0"/>
              <a:t>Loaded TEUs in </a:t>
            </a:r>
            <a:r>
              <a:rPr lang="en-US" sz="2400" dirty="0" smtClean="0"/>
              <a:t>2011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LA+LB = 40% of value of all </a:t>
            </a:r>
            <a:r>
              <a:rPr lang="en-US" dirty="0" smtClean="0"/>
              <a:t>US imports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086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819400" y="2667000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0188" indent="-230188">
              <a:buFont typeface="Wingdings" charset="2"/>
              <a:buChar char="Ø"/>
            </a:pPr>
            <a:r>
              <a:rPr lang="en-US" i="1" dirty="0" smtClean="0">
                <a:latin typeface="Cambria" charset="0"/>
              </a:rPr>
              <a:t>Regional Analysis</a:t>
            </a:r>
          </a:p>
          <a:p>
            <a:pPr marL="230188" indent="-230188">
              <a:buFont typeface="Wingdings" charset="2"/>
              <a:buChar char="Ø"/>
            </a:pPr>
            <a:r>
              <a:rPr lang="en-US" i="1" dirty="0" smtClean="0">
                <a:latin typeface="Cambria" charset="0"/>
              </a:rPr>
              <a:t>Business &amp; Market Analysis</a:t>
            </a:r>
          </a:p>
          <a:p>
            <a:pPr marL="230188" indent="-230188">
              <a:buFont typeface="Wingdings" charset="2"/>
              <a:buChar char="Ø"/>
            </a:pPr>
            <a:r>
              <a:rPr lang="en-US" i="1" dirty="0" smtClean="0">
                <a:latin typeface="Cambria" charset="0"/>
              </a:rPr>
              <a:t>Ports &amp; Infrastructure Analysis</a:t>
            </a:r>
          </a:p>
          <a:p>
            <a:pPr marL="230188" indent="-230188">
              <a:buFont typeface="Wingdings" charset="2"/>
              <a:buChar char="Ø"/>
            </a:pPr>
            <a:r>
              <a:rPr lang="en-US" i="1" dirty="0" smtClean="0">
                <a:latin typeface="Cambria" charset="0"/>
              </a:rPr>
              <a:t>Economic Impact Analysis</a:t>
            </a:r>
          </a:p>
          <a:p>
            <a:pPr marL="230188" indent="-230188">
              <a:buFont typeface="Wingdings" charset="2"/>
              <a:buChar char="Ø"/>
            </a:pPr>
            <a:r>
              <a:rPr lang="en-US" i="1" dirty="0" smtClean="0">
                <a:latin typeface="Cambria" charset="0"/>
              </a:rPr>
              <a:t>Public Policy Analysis</a:t>
            </a:r>
            <a:endParaRPr lang="en-US" i="1" dirty="0">
              <a:latin typeface="Cambri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029200"/>
            <a:ext cx="433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 algn="ctr"/>
            <a:r>
              <a:rPr lang="en-US" sz="2400" u="sng" dirty="0" err="1" smtClean="0">
                <a:solidFill>
                  <a:srgbClr val="FFEE74"/>
                </a:solidFill>
                <a:latin typeface="Cambria" charset="0"/>
              </a:rPr>
              <a:t>Jhaveman@BayAreaCouncil.org</a:t>
            </a:r>
            <a:endParaRPr lang="en-US" sz="2400" u="sng" dirty="0" smtClean="0">
              <a:solidFill>
                <a:srgbClr val="FFEE74"/>
              </a:solidFill>
              <a:latin typeface="Cambria" charset="0"/>
            </a:endParaRPr>
          </a:p>
          <a:p>
            <a:pPr marL="230188" indent="-230188" algn="ctr"/>
            <a:r>
              <a:rPr lang="en-US" sz="2400" dirty="0" smtClean="0">
                <a:solidFill>
                  <a:srgbClr val="FFEE74"/>
                </a:solidFill>
                <a:latin typeface="Cambria" charset="0"/>
              </a:rPr>
              <a:t>415-336-5705</a:t>
            </a:r>
            <a:endParaRPr lang="en-US" sz="2400" dirty="0">
              <a:solidFill>
                <a:srgbClr val="FFEE74"/>
              </a:solidFill>
              <a:latin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530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ook Antiqua" pitchFamily="18" charset="0"/>
              </a:rPr>
              <a:t>Bay Area Council Economic Institute</a:t>
            </a:r>
            <a:endParaRPr lang="en-US" sz="4000" dirty="0"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How important is port activity?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587227"/>
              </p:ext>
            </p:extLst>
          </p:nvPr>
        </p:nvGraphicFramePr>
        <p:xfrm>
          <a:off x="1343025" y="1947863"/>
          <a:ext cx="5870576" cy="33639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35288"/>
                <a:gridCol w="2935288"/>
              </a:tblGrid>
              <a:tr h="4805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Costs</a:t>
                      </a:r>
                      <a:endParaRPr lang="en-US" sz="1800" dirty="0"/>
                    </a:p>
                  </a:txBody>
                  <a:tcPr marL="91433" marR="91433" marT="45723" marB="45723" anchor="ctr"/>
                </a:tc>
              </a:tr>
              <a:tr h="4805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Employment</a:t>
                      </a: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Pollution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</a:tr>
              <a:tr h="4805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Tax Revenue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Congestion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</a:tr>
              <a:tr h="4805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Profits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Infrastructure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</a:tr>
              <a:tr h="4805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Increased Competition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Land Use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</a:tr>
              <a:tr h="48055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Aesthetics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</a:tr>
              <a:tr h="48055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Security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05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Ports and Employment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Goods movement seen as wave of employment future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>
                <a:latin typeface="Arial" charset="0"/>
              </a:rPr>
              <a:t>Conventional wisdom: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Port activity increases employment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Port activity creates good jobs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en-US" dirty="0">
                <a:latin typeface="Arial" charset="0"/>
              </a:rPr>
              <a:t>Merits of expanding employment in this way not well </a:t>
            </a:r>
            <a:r>
              <a:rPr lang="en-US" dirty="0" smtClean="0">
                <a:latin typeface="Arial" charset="0"/>
              </a:rPr>
              <a:t>established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latin typeface="Arial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</a:rPr>
              <a:t>High wages?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</a:rPr>
              <a:t>Upward mobility</a:t>
            </a:r>
            <a:r>
              <a:rPr lang="en-US" dirty="0" smtClean="0">
                <a:latin typeface="Arial" charset="0"/>
              </a:rPr>
              <a:t>?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</a:rPr>
              <a:t>How many?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301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wages for logistics</a:t>
            </a:r>
            <a:r>
              <a:rPr lang="en-US" dirty="0" smtClean="0"/>
              <a:t>:		$47,000</a:t>
            </a:r>
            <a:endParaRPr lang="en-US" dirty="0" smtClean="0"/>
          </a:p>
          <a:p>
            <a:r>
              <a:rPr lang="en-US" dirty="0" smtClean="0"/>
              <a:t>MEDIAN wages for logistics</a:t>
            </a:r>
            <a:r>
              <a:rPr lang="en-US" dirty="0" smtClean="0"/>
              <a:t>:		$32,000</a:t>
            </a:r>
            <a:endParaRPr lang="en-US" dirty="0" smtClean="0"/>
          </a:p>
          <a:p>
            <a:r>
              <a:rPr lang="en-US" dirty="0" smtClean="0"/>
              <a:t>Bottom </a:t>
            </a:r>
            <a:r>
              <a:rPr lang="en-US" dirty="0" smtClean="0"/>
              <a:t>quartile:				$18,000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in this bottom quartile that most of the unskilled workers would be employed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1616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Upward Mobility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evidence that these jobs provide more upward mobility than other </a:t>
            </a:r>
            <a:r>
              <a:rPr lang="en-US" dirty="0" smtClean="0"/>
              <a:t>jobs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Better paying jobs in this sector increasingly require a college </a:t>
            </a:r>
            <a:r>
              <a:rPr lang="en-US" dirty="0" smtClean="0"/>
              <a:t>education </a:t>
            </a:r>
            <a:r>
              <a:rPr lang="en-US" dirty="0" smtClean="0"/>
              <a:t>(Sales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Entry level job opportunities estimated to outnumber upper tier jobs</a:t>
            </a:r>
          </a:p>
          <a:p>
            <a:pPr lvl="1"/>
            <a:r>
              <a:rPr lang="en-US" dirty="0" smtClean="0"/>
              <a:t>By 18 to 1 over the next 6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4433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Questions Remain Regarding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Employment Effects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Wages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Port related jobs do appear to pay well</a:t>
            </a:r>
          </a:p>
          <a:p>
            <a:pPr eaLnBrk="1" hangingPunct="1"/>
            <a:r>
              <a:rPr lang="en-US" dirty="0">
                <a:latin typeface="Arial" charset="0"/>
              </a:rPr>
              <a:t>Upward mobility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No evidence that these are better than other jobs</a:t>
            </a:r>
          </a:p>
          <a:p>
            <a:pPr eaLnBrk="1" hangingPunct="1"/>
            <a:r>
              <a:rPr lang="en-US" dirty="0">
                <a:latin typeface="Arial" charset="0"/>
              </a:rPr>
              <a:t>Tenure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More turnover than at comparable jobs</a:t>
            </a:r>
          </a:p>
          <a:p>
            <a:pPr eaLnBrk="1" hangingPunct="1"/>
            <a:r>
              <a:rPr lang="en-US" dirty="0">
                <a:latin typeface="Arial" charset="0"/>
              </a:rPr>
              <a:t>Quantity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Very little </a:t>
            </a:r>
            <a:r>
              <a:rPr lang="en-US" sz="2400" dirty="0" smtClean="0">
                <a:latin typeface="Arial" charset="0"/>
              </a:rPr>
              <a:t>evidence </a:t>
            </a:r>
          </a:p>
          <a:p>
            <a:pPr lvl="2" eaLnBrk="1" hangingPunct="1"/>
            <a:r>
              <a:rPr lang="en-US" sz="1600" dirty="0" smtClean="0">
                <a:latin typeface="Arial" charset="0"/>
              </a:rPr>
              <a:t>SoCal does not have big #s in logistics</a:t>
            </a:r>
            <a:endParaRPr lang="en-US" sz="1600" dirty="0">
              <a:latin typeface="Arial" charset="0"/>
            </a:endParaRPr>
          </a:p>
          <a:p>
            <a:pPr lvl="1" eaLnBrk="1" hangingPunct="1"/>
            <a:r>
              <a:rPr lang="en-US" sz="2400" dirty="0">
                <a:latin typeface="Arial" charset="0"/>
              </a:rPr>
              <a:t>LAEDC Claim of 450,000 </a:t>
            </a:r>
            <a:r>
              <a:rPr lang="en-US" sz="2400" dirty="0" smtClean="0">
                <a:latin typeface="Arial" charset="0"/>
              </a:rPr>
              <a:t>jobs (5%)</a:t>
            </a:r>
            <a:endParaRPr lang="en-US" sz="2400" dirty="0" smtClean="0">
              <a:latin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</a:rPr>
              <a:t>Others claim 20% of SoCal jobs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696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Ports:</a:t>
            </a:r>
          </a:p>
          <a:p>
            <a:pPr lvl="1"/>
            <a:r>
              <a:rPr lang="en-US" dirty="0" smtClean="0"/>
              <a:t>Waterfront property</a:t>
            </a:r>
          </a:p>
          <a:p>
            <a:r>
              <a:rPr lang="en-US" dirty="0" smtClean="0"/>
              <a:t>Warehousing/distribution centers:</a:t>
            </a:r>
          </a:p>
          <a:p>
            <a:pPr lvl="1"/>
            <a:r>
              <a:rPr lang="en-US" dirty="0" smtClean="0"/>
              <a:t>Remarkably few jobs per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 (1/2,000sqft)</a:t>
            </a:r>
            <a:endParaRPr lang="en-US" dirty="0" smtClean="0"/>
          </a:p>
          <a:p>
            <a:r>
              <a:rPr lang="en-US" dirty="0" smtClean="0"/>
              <a:t>Truck traffic</a:t>
            </a:r>
          </a:p>
          <a:p>
            <a:pPr lvl="1"/>
            <a:r>
              <a:rPr lang="en-US" dirty="0" smtClean="0"/>
              <a:t>Widening the 710 in LA from 6-14 lanes</a:t>
            </a:r>
          </a:p>
          <a:p>
            <a:pPr lvl="1"/>
            <a:r>
              <a:rPr lang="en-US" dirty="0" smtClean="0"/>
              <a:t>Widening the 60?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90914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beacon_powerpoint2">
  <a:themeElements>
    <a:clrScheme name="beacon1">
      <a:dk1>
        <a:srgbClr val="FFFFFF"/>
      </a:dk1>
      <a:lt1>
        <a:sysClr val="window" lastClr="FFFFFF"/>
      </a:lt1>
      <a:dk2>
        <a:srgbClr val="F2F2F2"/>
      </a:dk2>
      <a:lt2>
        <a:srgbClr val="D9D9D9"/>
      </a:lt2>
      <a:accent1>
        <a:srgbClr val="D9D9D9"/>
      </a:accent1>
      <a:accent2>
        <a:srgbClr val="FBCE11"/>
      </a:accent2>
      <a:accent3>
        <a:srgbClr val="B5B5B5"/>
      </a:accent3>
      <a:accent4>
        <a:srgbClr val="797979"/>
      </a:accent4>
      <a:accent5>
        <a:srgbClr val="FCE170"/>
      </a:accent5>
      <a:accent6>
        <a:srgbClr val="BFBFBF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54473</TotalTime>
  <Words>1264</Words>
  <Application>Microsoft Macintosh PowerPoint</Application>
  <PresentationFormat>On-screen Show (4:3)</PresentationFormat>
  <Paragraphs>247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beacon_powerpoint2</vt:lpstr>
      <vt:lpstr>Goods Movement: Is it all it’s cracked up to be?</vt:lpstr>
      <vt:lpstr>Outline</vt:lpstr>
      <vt:lpstr>Waterborne Goods Movement is Important in the State</vt:lpstr>
      <vt:lpstr>How important is port activity?</vt:lpstr>
      <vt:lpstr>Ports and Employment</vt:lpstr>
      <vt:lpstr>Wages</vt:lpstr>
      <vt:lpstr>Upward Mobility </vt:lpstr>
      <vt:lpstr>Questions Remain Regarding Employment Effects</vt:lpstr>
      <vt:lpstr>Land Use</vt:lpstr>
      <vt:lpstr>Aesthetics </vt:lpstr>
      <vt:lpstr>Aesthetics - Study </vt:lpstr>
      <vt:lpstr>Could be Questioned as A Regional Employment Strategy</vt:lpstr>
      <vt:lpstr>Tax Revenue and Profits</vt:lpstr>
      <vt:lpstr>Port Activity Increases Competition</vt:lpstr>
      <vt:lpstr>Pollution</vt:lpstr>
      <vt:lpstr>LA’s Pollution Problem: The Ports are Major Contributors</vt:lpstr>
      <vt:lpstr>Progress is Being Made</vt:lpstr>
      <vt:lpstr>LA’s Congestion Problem:  I-710 w/ and w/o Port Traffic</vt:lpstr>
      <vt:lpstr>Dealing with Congestion is Costly</vt:lpstr>
      <vt:lpstr>Port Security</vt:lpstr>
      <vt:lpstr>What if it doesn’t happen here?</vt:lpstr>
      <vt:lpstr>Summary</vt:lpstr>
      <vt:lpstr>Externalities Should be Compensated/Mitigated</vt:lpstr>
      <vt:lpstr>World Logistics Center</vt:lpstr>
      <vt:lpstr>Economic Critique</vt:lpstr>
      <vt:lpstr>Economic Critique (2)</vt:lpstr>
      <vt:lpstr>What investment is needed to support the project?</vt:lpstr>
      <vt:lpstr>Local warehouse issue?</vt:lpstr>
      <vt:lpstr>Miscellaneous Pros and Cons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Haveman</dc:creator>
  <cp:lastModifiedBy>Jon Haveman</cp:lastModifiedBy>
  <cp:revision>2558</cp:revision>
  <cp:lastPrinted>2011-07-26T22:48:24Z</cp:lastPrinted>
  <dcterms:created xsi:type="dcterms:W3CDTF">2008-08-25T18:35:23Z</dcterms:created>
  <dcterms:modified xsi:type="dcterms:W3CDTF">2012-05-19T15:08:50Z</dcterms:modified>
</cp:coreProperties>
</file>