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5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6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922" r:id="rId2"/>
    <p:sldId id="979" r:id="rId3"/>
    <p:sldId id="980" r:id="rId4"/>
    <p:sldId id="1048" r:id="rId5"/>
    <p:sldId id="1038" r:id="rId6"/>
    <p:sldId id="1046" r:id="rId7"/>
    <p:sldId id="1045" r:id="rId8"/>
    <p:sldId id="1044" r:id="rId9"/>
    <p:sldId id="1006" r:id="rId10"/>
    <p:sldId id="1005" r:id="rId11"/>
    <p:sldId id="1033" r:id="rId12"/>
    <p:sldId id="1034" r:id="rId13"/>
    <p:sldId id="1035" r:id="rId14"/>
    <p:sldId id="1036" r:id="rId15"/>
    <p:sldId id="1003" r:id="rId16"/>
    <p:sldId id="1047" r:id="rId17"/>
    <p:sldId id="1029" r:id="rId18"/>
    <p:sldId id="1010" r:id="rId19"/>
    <p:sldId id="1030" r:id="rId20"/>
    <p:sldId id="1009" r:id="rId21"/>
    <p:sldId id="985" r:id="rId22"/>
    <p:sldId id="986" r:id="rId23"/>
    <p:sldId id="1017" r:id="rId24"/>
    <p:sldId id="1007" r:id="rId25"/>
    <p:sldId id="990" r:id="rId26"/>
    <p:sldId id="991" r:id="rId27"/>
    <p:sldId id="1039" r:id="rId28"/>
    <p:sldId id="1040" r:id="rId29"/>
    <p:sldId id="1041" r:id="rId30"/>
    <p:sldId id="1049" r:id="rId31"/>
    <p:sldId id="1042" r:id="rId32"/>
    <p:sldId id="1043" r:id="rId33"/>
    <p:sldId id="1018" r:id="rId34"/>
    <p:sldId id="1020" r:id="rId35"/>
    <p:sldId id="1013" r:id="rId36"/>
    <p:sldId id="1019" r:id="rId37"/>
    <p:sldId id="1023" r:id="rId38"/>
    <p:sldId id="1024" r:id="rId39"/>
    <p:sldId id="1050" r:id="rId40"/>
    <p:sldId id="973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FF6666"/>
    <a:srgbClr val="FF0000"/>
    <a:srgbClr val="FFCC66"/>
    <a:srgbClr val="529479"/>
    <a:srgbClr val="EF9011"/>
    <a:srgbClr val="518980"/>
    <a:srgbClr val="67A59B"/>
    <a:srgbClr val="2145FB"/>
    <a:srgbClr val="4F1CDE"/>
    <a:srgbClr val="D6C5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37" autoAdjust="0"/>
    <p:restoredTop sz="95513" autoAdjust="0"/>
  </p:normalViewPr>
  <p:slideViewPr>
    <p:cSldViewPr>
      <p:cViewPr>
        <p:scale>
          <a:sx n="150" d="100"/>
          <a:sy n="150" d="100"/>
        </p:scale>
        <p:origin x="-464" y="-4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Share:Presentations:Haveman:EastBayForecast:2011:Charts/Data:UR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Share:Presentations:Haveman:EastBayForecast:2011:Charts/Data:Mfg.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Share:Presentations:Haveman:EastBayForecast:2011:Charts/Data:US-Mfg.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Share:Presentations:Base:Data:Charts:EB_EmpChng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Share:Presentations:Base:Data:Charts:SFMD_EmpChng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Share:Presentations:Haveman:EastBayForecast:2011:Charts/Data:PortData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Share:Presentations:Haveman:EastBayForecast:2011:Charts/Data:PortData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Share:Presentations:Haveman:EastBayForecast:2011:Charts/Data:OakIntl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Share:Presentations:Haveman:EastBayForecast:2011:Charts/Data:SFO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Share:Presentations:Base:Data:Charts:VC_TS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Share:Presentations:Haveman:EastBayForecast:2011:Charts/Data:Median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Share:Presentations:Haveman:EastBayForecast:2011:Charts/Data:LaborMarkets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Share:Presentations:Haveman:EastBayForecast:2011:Charts/Data:Medians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Share:Presentations:Haveman:EastBayForecast:2011:Charts/Data:BeaconHPForecast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Share:Presentations:Haveman:EastBayForecast:2011:Charts/Data:Foreclosures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Share:Presentations:Haveman:EastBayForecast:2011:Charts/Data:IndustryForecast:NonFarm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wilson:Desktop:Forecast_Graphs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wilson:Desktop:Forecast_Graphs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Share:Presentations:Haveman:EastBayForecast:2011:Charts/Data:IndustryForecast:ProfSrvcs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Share:Presentations:Haveman:EastBayForecast:2011:Charts/Data:IndustryForecast:Information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Share:Presentations:Haveman:EastBayForecast:2011:Charts/Data:IndustryForecast:Leisur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wilson:Desktop:Per_Capita_Incom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wilson:Desktop:Population_Forecas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wilson:Desktop:Population_Forecas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wilson:Desktop:Population_Forecas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wilson:Desktop:Population_Forecast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Share:Presentations:Base:Data:Charts:industryemploycurrent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Share:Presentations:Base:Data:Charts:industryemploycurre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Unemployment</a:t>
            </a:r>
            <a:r>
              <a:rPr lang="en-US" baseline="0" dirty="0" smtClean="0"/>
              <a:t> Rate (%, SA)</a:t>
            </a:r>
            <a:endParaRPr lang="en-US" dirty="0"/>
          </a:p>
        </c:rich>
      </c:tx>
      <c:layout>
        <c:manualLayout>
          <c:xMode val="edge"/>
          <c:yMode val="edge"/>
          <c:x val="0.264660722556739"/>
          <c:y val="0.0156249502903046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UR!$B$1</c:f>
              <c:strCache>
                <c:ptCount val="1"/>
                <c:pt idx="0">
                  <c:v>Oakland (MD)</c:v>
                </c:pt>
              </c:strCache>
            </c:strRef>
          </c:tx>
          <c:marker>
            <c:symbol val="none"/>
          </c:marker>
          <c:cat>
            <c:numRef>
              <c:f>UR!$A$2:$A$261</c:f>
              <c:numCache>
                <c:formatCode>m/d/yy</c:formatCode>
                <c:ptCount val="260"/>
                <c:pt idx="0">
                  <c:v>32874.0</c:v>
                </c:pt>
                <c:pt idx="1">
                  <c:v>32905.0</c:v>
                </c:pt>
                <c:pt idx="2">
                  <c:v>32933.0</c:v>
                </c:pt>
                <c:pt idx="3">
                  <c:v>32964.0</c:v>
                </c:pt>
                <c:pt idx="4">
                  <c:v>32994.0</c:v>
                </c:pt>
                <c:pt idx="5">
                  <c:v>33025.0</c:v>
                </c:pt>
                <c:pt idx="6">
                  <c:v>33055.0</c:v>
                </c:pt>
                <c:pt idx="7">
                  <c:v>33086.0</c:v>
                </c:pt>
                <c:pt idx="8">
                  <c:v>33117.0</c:v>
                </c:pt>
                <c:pt idx="9">
                  <c:v>33147.0</c:v>
                </c:pt>
                <c:pt idx="10">
                  <c:v>33178.0</c:v>
                </c:pt>
                <c:pt idx="11">
                  <c:v>33208.0</c:v>
                </c:pt>
                <c:pt idx="12">
                  <c:v>33239.0</c:v>
                </c:pt>
                <c:pt idx="13">
                  <c:v>33270.0</c:v>
                </c:pt>
                <c:pt idx="14">
                  <c:v>33298.0</c:v>
                </c:pt>
                <c:pt idx="15">
                  <c:v>33329.0</c:v>
                </c:pt>
                <c:pt idx="16">
                  <c:v>33359.0</c:v>
                </c:pt>
                <c:pt idx="17">
                  <c:v>33390.0</c:v>
                </c:pt>
                <c:pt idx="18">
                  <c:v>33420.0</c:v>
                </c:pt>
                <c:pt idx="19">
                  <c:v>33451.0</c:v>
                </c:pt>
                <c:pt idx="20">
                  <c:v>33482.0</c:v>
                </c:pt>
                <c:pt idx="21">
                  <c:v>33512.0</c:v>
                </c:pt>
                <c:pt idx="22">
                  <c:v>33543.0</c:v>
                </c:pt>
                <c:pt idx="23">
                  <c:v>33573.0</c:v>
                </c:pt>
                <c:pt idx="24">
                  <c:v>33604.0</c:v>
                </c:pt>
                <c:pt idx="25">
                  <c:v>33635.0</c:v>
                </c:pt>
                <c:pt idx="26">
                  <c:v>33664.0</c:v>
                </c:pt>
                <c:pt idx="27">
                  <c:v>33695.0</c:v>
                </c:pt>
                <c:pt idx="28">
                  <c:v>33725.0</c:v>
                </c:pt>
                <c:pt idx="29">
                  <c:v>33756.0</c:v>
                </c:pt>
                <c:pt idx="30">
                  <c:v>33786.0</c:v>
                </c:pt>
                <c:pt idx="31">
                  <c:v>33817.0</c:v>
                </c:pt>
                <c:pt idx="32">
                  <c:v>33848.0</c:v>
                </c:pt>
                <c:pt idx="33">
                  <c:v>33878.0</c:v>
                </c:pt>
                <c:pt idx="34">
                  <c:v>33909.0</c:v>
                </c:pt>
                <c:pt idx="35">
                  <c:v>33939.0</c:v>
                </c:pt>
                <c:pt idx="36">
                  <c:v>33970.0</c:v>
                </c:pt>
                <c:pt idx="37">
                  <c:v>34001.0</c:v>
                </c:pt>
                <c:pt idx="38">
                  <c:v>34029.0</c:v>
                </c:pt>
                <c:pt idx="39">
                  <c:v>34060.0</c:v>
                </c:pt>
                <c:pt idx="40">
                  <c:v>34090.0</c:v>
                </c:pt>
                <c:pt idx="41">
                  <c:v>34121.0</c:v>
                </c:pt>
                <c:pt idx="42">
                  <c:v>34151.0</c:v>
                </c:pt>
                <c:pt idx="43">
                  <c:v>34182.0</c:v>
                </c:pt>
                <c:pt idx="44">
                  <c:v>34213.0</c:v>
                </c:pt>
                <c:pt idx="45">
                  <c:v>34243.0</c:v>
                </c:pt>
                <c:pt idx="46">
                  <c:v>34274.0</c:v>
                </c:pt>
                <c:pt idx="47">
                  <c:v>34304.0</c:v>
                </c:pt>
                <c:pt idx="48">
                  <c:v>34335.0</c:v>
                </c:pt>
                <c:pt idx="49">
                  <c:v>34366.0</c:v>
                </c:pt>
                <c:pt idx="50">
                  <c:v>34394.0</c:v>
                </c:pt>
                <c:pt idx="51">
                  <c:v>34425.0</c:v>
                </c:pt>
                <c:pt idx="52">
                  <c:v>34455.0</c:v>
                </c:pt>
                <c:pt idx="53">
                  <c:v>34486.0</c:v>
                </c:pt>
                <c:pt idx="54">
                  <c:v>34516.0</c:v>
                </c:pt>
                <c:pt idx="55">
                  <c:v>34547.0</c:v>
                </c:pt>
                <c:pt idx="56">
                  <c:v>34578.0</c:v>
                </c:pt>
                <c:pt idx="57">
                  <c:v>34608.0</c:v>
                </c:pt>
                <c:pt idx="58">
                  <c:v>34639.0</c:v>
                </c:pt>
                <c:pt idx="59">
                  <c:v>34669.0</c:v>
                </c:pt>
                <c:pt idx="60">
                  <c:v>34700.0</c:v>
                </c:pt>
                <c:pt idx="61">
                  <c:v>34731.0</c:v>
                </c:pt>
                <c:pt idx="62">
                  <c:v>34759.0</c:v>
                </c:pt>
                <c:pt idx="63">
                  <c:v>34790.0</c:v>
                </c:pt>
                <c:pt idx="64">
                  <c:v>34820.0</c:v>
                </c:pt>
                <c:pt idx="65">
                  <c:v>34851.0</c:v>
                </c:pt>
                <c:pt idx="66">
                  <c:v>34881.0</c:v>
                </c:pt>
                <c:pt idx="67">
                  <c:v>34912.0</c:v>
                </c:pt>
                <c:pt idx="68">
                  <c:v>34943.0</c:v>
                </c:pt>
                <c:pt idx="69">
                  <c:v>34973.0</c:v>
                </c:pt>
                <c:pt idx="70">
                  <c:v>35004.0</c:v>
                </c:pt>
                <c:pt idx="71">
                  <c:v>35034.0</c:v>
                </c:pt>
                <c:pt idx="72">
                  <c:v>35065.0</c:v>
                </c:pt>
                <c:pt idx="73">
                  <c:v>35096.0</c:v>
                </c:pt>
                <c:pt idx="74">
                  <c:v>35125.0</c:v>
                </c:pt>
                <c:pt idx="75">
                  <c:v>35156.0</c:v>
                </c:pt>
                <c:pt idx="76">
                  <c:v>35186.0</c:v>
                </c:pt>
                <c:pt idx="77">
                  <c:v>35217.0</c:v>
                </c:pt>
                <c:pt idx="78">
                  <c:v>35247.0</c:v>
                </c:pt>
                <c:pt idx="79">
                  <c:v>35278.0</c:v>
                </c:pt>
                <c:pt idx="80">
                  <c:v>35309.0</c:v>
                </c:pt>
                <c:pt idx="81">
                  <c:v>35339.0</c:v>
                </c:pt>
                <c:pt idx="82">
                  <c:v>35370.0</c:v>
                </c:pt>
                <c:pt idx="83">
                  <c:v>35400.0</c:v>
                </c:pt>
                <c:pt idx="84">
                  <c:v>35431.0</c:v>
                </c:pt>
                <c:pt idx="85">
                  <c:v>35462.0</c:v>
                </c:pt>
                <c:pt idx="86">
                  <c:v>35490.0</c:v>
                </c:pt>
                <c:pt idx="87">
                  <c:v>35521.0</c:v>
                </c:pt>
                <c:pt idx="88">
                  <c:v>35551.0</c:v>
                </c:pt>
                <c:pt idx="89">
                  <c:v>35582.0</c:v>
                </c:pt>
                <c:pt idx="90">
                  <c:v>35612.0</c:v>
                </c:pt>
                <c:pt idx="91">
                  <c:v>35643.0</c:v>
                </c:pt>
                <c:pt idx="92">
                  <c:v>35674.0</c:v>
                </c:pt>
                <c:pt idx="93">
                  <c:v>35704.0</c:v>
                </c:pt>
                <c:pt idx="94">
                  <c:v>35735.0</c:v>
                </c:pt>
                <c:pt idx="95">
                  <c:v>35765.0</c:v>
                </c:pt>
                <c:pt idx="96">
                  <c:v>35796.0</c:v>
                </c:pt>
                <c:pt idx="97">
                  <c:v>35827.0</c:v>
                </c:pt>
                <c:pt idx="98">
                  <c:v>35855.0</c:v>
                </c:pt>
                <c:pt idx="99">
                  <c:v>35886.0</c:v>
                </c:pt>
                <c:pt idx="100">
                  <c:v>35916.0</c:v>
                </c:pt>
                <c:pt idx="101">
                  <c:v>35947.0</c:v>
                </c:pt>
                <c:pt idx="102">
                  <c:v>35977.0</c:v>
                </c:pt>
                <c:pt idx="103">
                  <c:v>36008.0</c:v>
                </c:pt>
                <c:pt idx="104">
                  <c:v>36039.0</c:v>
                </c:pt>
                <c:pt idx="105">
                  <c:v>36069.0</c:v>
                </c:pt>
                <c:pt idx="106">
                  <c:v>36100.0</c:v>
                </c:pt>
                <c:pt idx="107">
                  <c:v>36130.0</c:v>
                </c:pt>
                <c:pt idx="108">
                  <c:v>36161.0</c:v>
                </c:pt>
                <c:pt idx="109">
                  <c:v>36192.0</c:v>
                </c:pt>
                <c:pt idx="110">
                  <c:v>36220.0</c:v>
                </c:pt>
                <c:pt idx="111">
                  <c:v>36251.0</c:v>
                </c:pt>
                <c:pt idx="112">
                  <c:v>36281.0</c:v>
                </c:pt>
                <c:pt idx="113">
                  <c:v>36312.0</c:v>
                </c:pt>
                <c:pt idx="114">
                  <c:v>36342.0</c:v>
                </c:pt>
                <c:pt idx="115">
                  <c:v>36373.0</c:v>
                </c:pt>
                <c:pt idx="116">
                  <c:v>36404.0</c:v>
                </c:pt>
                <c:pt idx="117">
                  <c:v>36434.0</c:v>
                </c:pt>
                <c:pt idx="118">
                  <c:v>36465.0</c:v>
                </c:pt>
                <c:pt idx="119">
                  <c:v>36495.0</c:v>
                </c:pt>
                <c:pt idx="120">
                  <c:v>36526.0</c:v>
                </c:pt>
                <c:pt idx="121">
                  <c:v>36557.0</c:v>
                </c:pt>
                <c:pt idx="122">
                  <c:v>36586.0</c:v>
                </c:pt>
                <c:pt idx="123">
                  <c:v>36617.0</c:v>
                </c:pt>
                <c:pt idx="124">
                  <c:v>36647.0</c:v>
                </c:pt>
                <c:pt idx="125">
                  <c:v>36678.0</c:v>
                </c:pt>
                <c:pt idx="126">
                  <c:v>36708.0</c:v>
                </c:pt>
                <c:pt idx="127">
                  <c:v>36739.0</c:v>
                </c:pt>
                <c:pt idx="128">
                  <c:v>36770.0</c:v>
                </c:pt>
                <c:pt idx="129">
                  <c:v>36800.0</c:v>
                </c:pt>
                <c:pt idx="130">
                  <c:v>36831.0</c:v>
                </c:pt>
                <c:pt idx="131">
                  <c:v>36861.0</c:v>
                </c:pt>
                <c:pt idx="132">
                  <c:v>36892.0</c:v>
                </c:pt>
                <c:pt idx="133">
                  <c:v>36923.0</c:v>
                </c:pt>
                <c:pt idx="134">
                  <c:v>36951.0</c:v>
                </c:pt>
                <c:pt idx="135">
                  <c:v>36982.0</c:v>
                </c:pt>
                <c:pt idx="136">
                  <c:v>37012.0</c:v>
                </c:pt>
                <c:pt idx="137">
                  <c:v>37043.0</c:v>
                </c:pt>
                <c:pt idx="138">
                  <c:v>37073.0</c:v>
                </c:pt>
                <c:pt idx="139">
                  <c:v>37104.0</c:v>
                </c:pt>
                <c:pt idx="140">
                  <c:v>37135.0</c:v>
                </c:pt>
                <c:pt idx="141">
                  <c:v>37165.0</c:v>
                </c:pt>
                <c:pt idx="142">
                  <c:v>37196.0</c:v>
                </c:pt>
                <c:pt idx="143">
                  <c:v>37226.0</c:v>
                </c:pt>
                <c:pt idx="144">
                  <c:v>37257.0</c:v>
                </c:pt>
                <c:pt idx="145">
                  <c:v>37288.0</c:v>
                </c:pt>
                <c:pt idx="146">
                  <c:v>37316.0</c:v>
                </c:pt>
                <c:pt idx="147">
                  <c:v>37347.0</c:v>
                </c:pt>
                <c:pt idx="148">
                  <c:v>37377.0</c:v>
                </c:pt>
                <c:pt idx="149">
                  <c:v>37408.0</c:v>
                </c:pt>
                <c:pt idx="150">
                  <c:v>37438.0</c:v>
                </c:pt>
                <c:pt idx="151">
                  <c:v>37469.0</c:v>
                </c:pt>
                <c:pt idx="152">
                  <c:v>37500.0</c:v>
                </c:pt>
                <c:pt idx="153">
                  <c:v>37530.0</c:v>
                </c:pt>
                <c:pt idx="154">
                  <c:v>37561.0</c:v>
                </c:pt>
                <c:pt idx="155">
                  <c:v>37591.0</c:v>
                </c:pt>
                <c:pt idx="156">
                  <c:v>37622.0</c:v>
                </c:pt>
                <c:pt idx="157">
                  <c:v>37653.0</c:v>
                </c:pt>
                <c:pt idx="158">
                  <c:v>37681.0</c:v>
                </c:pt>
                <c:pt idx="159">
                  <c:v>37712.0</c:v>
                </c:pt>
                <c:pt idx="160">
                  <c:v>37742.0</c:v>
                </c:pt>
                <c:pt idx="161">
                  <c:v>37773.0</c:v>
                </c:pt>
                <c:pt idx="162">
                  <c:v>37803.0</c:v>
                </c:pt>
                <c:pt idx="163">
                  <c:v>37834.0</c:v>
                </c:pt>
                <c:pt idx="164">
                  <c:v>37865.0</c:v>
                </c:pt>
                <c:pt idx="165">
                  <c:v>37895.0</c:v>
                </c:pt>
                <c:pt idx="166">
                  <c:v>37926.0</c:v>
                </c:pt>
                <c:pt idx="167">
                  <c:v>37956.0</c:v>
                </c:pt>
                <c:pt idx="168">
                  <c:v>37987.0</c:v>
                </c:pt>
                <c:pt idx="169">
                  <c:v>38018.0</c:v>
                </c:pt>
                <c:pt idx="170">
                  <c:v>38047.0</c:v>
                </c:pt>
                <c:pt idx="171">
                  <c:v>38078.0</c:v>
                </c:pt>
                <c:pt idx="172">
                  <c:v>38108.0</c:v>
                </c:pt>
                <c:pt idx="173">
                  <c:v>38139.0</c:v>
                </c:pt>
                <c:pt idx="174">
                  <c:v>38169.0</c:v>
                </c:pt>
                <c:pt idx="175">
                  <c:v>38200.0</c:v>
                </c:pt>
                <c:pt idx="176">
                  <c:v>38231.0</c:v>
                </c:pt>
                <c:pt idx="177">
                  <c:v>38261.0</c:v>
                </c:pt>
                <c:pt idx="178">
                  <c:v>38292.0</c:v>
                </c:pt>
                <c:pt idx="179">
                  <c:v>38322.0</c:v>
                </c:pt>
                <c:pt idx="180">
                  <c:v>38353.0</c:v>
                </c:pt>
                <c:pt idx="181">
                  <c:v>38384.0</c:v>
                </c:pt>
                <c:pt idx="182">
                  <c:v>38412.0</c:v>
                </c:pt>
                <c:pt idx="183">
                  <c:v>38443.0</c:v>
                </c:pt>
                <c:pt idx="184">
                  <c:v>38473.0</c:v>
                </c:pt>
                <c:pt idx="185">
                  <c:v>38504.0</c:v>
                </c:pt>
                <c:pt idx="186">
                  <c:v>38534.0</c:v>
                </c:pt>
                <c:pt idx="187">
                  <c:v>38565.0</c:v>
                </c:pt>
                <c:pt idx="188">
                  <c:v>38596.0</c:v>
                </c:pt>
                <c:pt idx="189">
                  <c:v>38626.0</c:v>
                </c:pt>
                <c:pt idx="190">
                  <c:v>38657.0</c:v>
                </c:pt>
                <c:pt idx="191">
                  <c:v>38687.0</c:v>
                </c:pt>
                <c:pt idx="192">
                  <c:v>38718.0</c:v>
                </c:pt>
                <c:pt idx="193">
                  <c:v>38749.0</c:v>
                </c:pt>
                <c:pt idx="194">
                  <c:v>38777.0</c:v>
                </c:pt>
                <c:pt idx="195">
                  <c:v>38808.0</c:v>
                </c:pt>
                <c:pt idx="196">
                  <c:v>38838.0</c:v>
                </c:pt>
                <c:pt idx="197">
                  <c:v>38869.0</c:v>
                </c:pt>
                <c:pt idx="198">
                  <c:v>38899.0</c:v>
                </c:pt>
                <c:pt idx="199">
                  <c:v>38930.0</c:v>
                </c:pt>
                <c:pt idx="200">
                  <c:v>38961.0</c:v>
                </c:pt>
                <c:pt idx="201">
                  <c:v>38991.0</c:v>
                </c:pt>
                <c:pt idx="202">
                  <c:v>39022.0</c:v>
                </c:pt>
                <c:pt idx="203">
                  <c:v>39052.0</c:v>
                </c:pt>
                <c:pt idx="204">
                  <c:v>39083.0</c:v>
                </c:pt>
                <c:pt idx="205">
                  <c:v>39114.0</c:v>
                </c:pt>
                <c:pt idx="206">
                  <c:v>39142.0</c:v>
                </c:pt>
                <c:pt idx="207">
                  <c:v>39173.0</c:v>
                </c:pt>
                <c:pt idx="208">
                  <c:v>39203.0</c:v>
                </c:pt>
                <c:pt idx="209">
                  <c:v>39234.0</c:v>
                </c:pt>
                <c:pt idx="210">
                  <c:v>39264.0</c:v>
                </c:pt>
                <c:pt idx="211">
                  <c:v>39295.0</c:v>
                </c:pt>
                <c:pt idx="212">
                  <c:v>39326.0</c:v>
                </c:pt>
                <c:pt idx="213">
                  <c:v>39356.0</c:v>
                </c:pt>
                <c:pt idx="214">
                  <c:v>39387.0</c:v>
                </c:pt>
                <c:pt idx="215">
                  <c:v>39417.0</c:v>
                </c:pt>
                <c:pt idx="216">
                  <c:v>39448.0</c:v>
                </c:pt>
                <c:pt idx="217">
                  <c:v>39479.0</c:v>
                </c:pt>
                <c:pt idx="218">
                  <c:v>39508.0</c:v>
                </c:pt>
                <c:pt idx="219">
                  <c:v>39539.0</c:v>
                </c:pt>
                <c:pt idx="220">
                  <c:v>39569.0</c:v>
                </c:pt>
                <c:pt idx="221">
                  <c:v>39600.0</c:v>
                </c:pt>
                <c:pt idx="222">
                  <c:v>39630.0</c:v>
                </c:pt>
                <c:pt idx="223">
                  <c:v>39661.0</c:v>
                </c:pt>
                <c:pt idx="224">
                  <c:v>39692.0</c:v>
                </c:pt>
                <c:pt idx="225">
                  <c:v>39722.0</c:v>
                </c:pt>
                <c:pt idx="226">
                  <c:v>39753.0</c:v>
                </c:pt>
                <c:pt idx="227">
                  <c:v>39783.0</c:v>
                </c:pt>
                <c:pt idx="228">
                  <c:v>39814.0</c:v>
                </c:pt>
                <c:pt idx="229">
                  <c:v>39845.0</c:v>
                </c:pt>
                <c:pt idx="230">
                  <c:v>39873.0</c:v>
                </c:pt>
                <c:pt idx="231">
                  <c:v>39904.0</c:v>
                </c:pt>
                <c:pt idx="232">
                  <c:v>39934.0</c:v>
                </c:pt>
                <c:pt idx="233">
                  <c:v>39965.0</c:v>
                </c:pt>
                <c:pt idx="234">
                  <c:v>39995.0</c:v>
                </c:pt>
                <c:pt idx="235">
                  <c:v>40026.0</c:v>
                </c:pt>
                <c:pt idx="236">
                  <c:v>40057.0</c:v>
                </c:pt>
                <c:pt idx="237">
                  <c:v>40087.0</c:v>
                </c:pt>
                <c:pt idx="238">
                  <c:v>40118.0</c:v>
                </c:pt>
                <c:pt idx="239">
                  <c:v>40148.0</c:v>
                </c:pt>
                <c:pt idx="240">
                  <c:v>40179.0</c:v>
                </c:pt>
                <c:pt idx="241">
                  <c:v>40210.0</c:v>
                </c:pt>
                <c:pt idx="242">
                  <c:v>40238.0</c:v>
                </c:pt>
                <c:pt idx="243">
                  <c:v>40269.0</c:v>
                </c:pt>
                <c:pt idx="244">
                  <c:v>40299.0</c:v>
                </c:pt>
                <c:pt idx="245">
                  <c:v>40330.0</c:v>
                </c:pt>
                <c:pt idx="246">
                  <c:v>40360.0</c:v>
                </c:pt>
                <c:pt idx="247">
                  <c:v>40391.0</c:v>
                </c:pt>
                <c:pt idx="248">
                  <c:v>40422.0</c:v>
                </c:pt>
                <c:pt idx="249">
                  <c:v>40452.0</c:v>
                </c:pt>
                <c:pt idx="250">
                  <c:v>40483.0</c:v>
                </c:pt>
                <c:pt idx="251">
                  <c:v>40513.0</c:v>
                </c:pt>
                <c:pt idx="252">
                  <c:v>40544.0</c:v>
                </c:pt>
                <c:pt idx="253">
                  <c:v>40575.0</c:v>
                </c:pt>
                <c:pt idx="254">
                  <c:v>40603.0</c:v>
                </c:pt>
                <c:pt idx="255">
                  <c:v>40634.0</c:v>
                </c:pt>
                <c:pt idx="256">
                  <c:v>40664.0</c:v>
                </c:pt>
                <c:pt idx="257">
                  <c:v>40695.0</c:v>
                </c:pt>
                <c:pt idx="258">
                  <c:v>40725.0</c:v>
                </c:pt>
                <c:pt idx="259">
                  <c:v>40756.0</c:v>
                </c:pt>
              </c:numCache>
            </c:numRef>
          </c:cat>
          <c:val>
            <c:numRef>
              <c:f>UR!$B$2:$B$261</c:f>
              <c:numCache>
                <c:formatCode>0.0</c:formatCode>
                <c:ptCount val="260"/>
                <c:pt idx="0">
                  <c:v>3.4676668612</c:v>
                </c:pt>
                <c:pt idx="1">
                  <c:v>3.4913571045</c:v>
                </c:pt>
                <c:pt idx="2">
                  <c:v>3.5357732087</c:v>
                </c:pt>
                <c:pt idx="3">
                  <c:v>3.6148406688</c:v>
                </c:pt>
                <c:pt idx="4">
                  <c:v>3.7299784092</c:v>
                </c:pt>
                <c:pt idx="5">
                  <c:v>3.8673321079</c:v>
                </c:pt>
                <c:pt idx="6">
                  <c:v>3.994508289</c:v>
                </c:pt>
                <c:pt idx="7">
                  <c:v>4.124532370099936</c:v>
                </c:pt>
                <c:pt idx="8">
                  <c:v>4.294995473199974</c:v>
                </c:pt>
                <c:pt idx="9">
                  <c:v>4.500531842699967</c:v>
                </c:pt>
                <c:pt idx="10">
                  <c:v>4.7075073832</c:v>
                </c:pt>
                <c:pt idx="11">
                  <c:v>4.898766359</c:v>
                </c:pt>
                <c:pt idx="12">
                  <c:v>5.0596718786</c:v>
                </c:pt>
                <c:pt idx="13">
                  <c:v>5.203124637999974</c:v>
                </c:pt>
                <c:pt idx="14">
                  <c:v>5.328746533799975</c:v>
                </c:pt>
                <c:pt idx="15">
                  <c:v>5.4281240655</c:v>
                </c:pt>
                <c:pt idx="16">
                  <c:v>5.469889399</c:v>
                </c:pt>
                <c:pt idx="17">
                  <c:v>5.4660626458</c:v>
                </c:pt>
                <c:pt idx="18">
                  <c:v>5.4672880006</c:v>
                </c:pt>
                <c:pt idx="19">
                  <c:v>5.4938124538</c:v>
                </c:pt>
                <c:pt idx="20">
                  <c:v>5.5402623174</c:v>
                </c:pt>
                <c:pt idx="21">
                  <c:v>5.610719320099974</c:v>
                </c:pt>
                <c:pt idx="22">
                  <c:v>5.718894813999975</c:v>
                </c:pt>
                <c:pt idx="23">
                  <c:v>5.868217256699949</c:v>
                </c:pt>
                <c:pt idx="24">
                  <c:v>6.042596738599975</c:v>
                </c:pt>
                <c:pt idx="25">
                  <c:v>6.2077541097</c:v>
                </c:pt>
                <c:pt idx="26">
                  <c:v>6.3382111687</c:v>
                </c:pt>
                <c:pt idx="27">
                  <c:v>6.432012507</c:v>
                </c:pt>
                <c:pt idx="28">
                  <c:v>6.513142828599976</c:v>
                </c:pt>
                <c:pt idx="29">
                  <c:v>6.5982061857</c:v>
                </c:pt>
                <c:pt idx="30">
                  <c:v>6.6778704342</c:v>
                </c:pt>
                <c:pt idx="31">
                  <c:v>6.750144530799967</c:v>
                </c:pt>
                <c:pt idx="32">
                  <c:v>6.826412929999967</c:v>
                </c:pt>
                <c:pt idx="33">
                  <c:v>6.8787387366</c:v>
                </c:pt>
                <c:pt idx="34">
                  <c:v>6.8838522869</c:v>
                </c:pt>
                <c:pt idx="35">
                  <c:v>6.847671898</c:v>
                </c:pt>
                <c:pt idx="36">
                  <c:v>6.790535007099963</c:v>
                </c:pt>
                <c:pt idx="37">
                  <c:v>6.720898337599975</c:v>
                </c:pt>
                <c:pt idx="38">
                  <c:v>6.672570435999995</c:v>
                </c:pt>
                <c:pt idx="39">
                  <c:v>6.665183693299975</c:v>
                </c:pt>
                <c:pt idx="40">
                  <c:v>6.690790566399949</c:v>
                </c:pt>
                <c:pt idx="41">
                  <c:v>6.725855918599957</c:v>
                </c:pt>
                <c:pt idx="42">
                  <c:v>6.7581405866</c:v>
                </c:pt>
                <c:pt idx="43">
                  <c:v>6.763150471899975</c:v>
                </c:pt>
                <c:pt idx="44">
                  <c:v>6.7316385743</c:v>
                </c:pt>
                <c:pt idx="45">
                  <c:v>6.687536444999967</c:v>
                </c:pt>
                <c:pt idx="46">
                  <c:v>6.6458632422</c:v>
                </c:pt>
                <c:pt idx="47">
                  <c:v>6.6019881153</c:v>
                </c:pt>
                <c:pt idx="48">
                  <c:v>6.5585193239</c:v>
                </c:pt>
                <c:pt idx="49">
                  <c:v>6.5102250908</c:v>
                </c:pt>
                <c:pt idx="50">
                  <c:v>6.4431673848</c:v>
                </c:pt>
                <c:pt idx="51">
                  <c:v>6.359520378899967</c:v>
                </c:pt>
                <c:pt idx="52">
                  <c:v>6.2946921979</c:v>
                </c:pt>
                <c:pt idx="53">
                  <c:v>6.2538404032</c:v>
                </c:pt>
                <c:pt idx="54">
                  <c:v>6.2122311029</c:v>
                </c:pt>
                <c:pt idx="55">
                  <c:v>6.144285307599957</c:v>
                </c:pt>
                <c:pt idx="56">
                  <c:v>6.028953666399957</c:v>
                </c:pt>
                <c:pt idx="57">
                  <c:v>5.8880777281</c:v>
                </c:pt>
                <c:pt idx="58">
                  <c:v>5.765651830399975</c:v>
                </c:pt>
                <c:pt idx="59">
                  <c:v>5.68214229</c:v>
                </c:pt>
                <c:pt idx="60">
                  <c:v>5.637264103</c:v>
                </c:pt>
                <c:pt idx="61">
                  <c:v>5.6419891654</c:v>
                </c:pt>
                <c:pt idx="62">
                  <c:v>5.692511904999963</c:v>
                </c:pt>
                <c:pt idx="63">
                  <c:v>5.7632147646</c:v>
                </c:pt>
                <c:pt idx="64">
                  <c:v>5.826814518899938</c:v>
                </c:pt>
                <c:pt idx="65">
                  <c:v>5.858251538199974</c:v>
                </c:pt>
                <c:pt idx="66">
                  <c:v>5.844045008899974</c:v>
                </c:pt>
                <c:pt idx="67">
                  <c:v>5.8092624079</c:v>
                </c:pt>
                <c:pt idx="68">
                  <c:v>5.762302011</c:v>
                </c:pt>
                <c:pt idx="69">
                  <c:v>5.702451231599984</c:v>
                </c:pt>
                <c:pt idx="70">
                  <c:v>5.6305554455</c:v>
                </c:pt>
                <c:pt idx="71">
                  <c:v>5.5512376901</c:v>
                </c:pt>
                <c:pt idx="72">
                  <c:v>5.4738218143</c:v>
                </c:pt>
                <c:pt idx="73">
                  <c:v>5.414123666199967</c:v>
                </c:pt>
                <c:pt idx="74">
                  <c:v>5.358140373799975</c:v>
                </c:pt>
                <c:pt idx="75">
                  <c:v>5.2913838867</c:v>
                </c:pt>
                <c:pt idx="76">
                  <c:v>5.193820329399974</c:v>
                </c:pt>
                <c:pt idx="77">
                  <c:v>5.0765935917</c:v>
                </c:pt>
                <c:pt idx="78">
                  <c:v>4.9560467879</c:v>
                </c:pt>
                <c:pt idx="79">
                  <c:v>4.8691077215</c:v>
                </c:pt>
                <c:pt idx="80">
                  <c:v>4.8372650209</c:v>
                </c:pt>
                <c:pt idx="81">
                  <c:v>4.8399377178</c:v>
                </c:pt>
                <c:pt idx="82">
                  <c:v>4.8379386139</c:v>
                </c:pt>
                <c:pt idx="83">
                  <c:v>4.807088500099963</c:v>
                </c:pt>
                <c:pt idx="84">
                  <c:v>4.7315263633</c:v>
                </c:pt>
                <c:pt idx="85">
                  <c:v>4.634619830599967</c:v>
                </c:pt>
                <c:pt idx="86">
                  <c:v>4.5439729395</c:v>
                </c:pt>
                <c:pt idx="87">
                  <c:v>4.4766475705</c:v>
                </c:pt>
                <c:pt idx="88">
                  <c:v>4.4302216351</c:v>
                </c:pt>
                <c:pt idx="89">
                  <c:v>4.4067375011</c:v>
                </c:pt>
                <c:pt idx="90">
                  <c:v>4.398956418999967</c:v>
                </c:pt>
                <c:pt idx="91">
                  <c:v>4.3741937904</c:v>
                </c:pt>
                <c:pt idx="92">
                  <c:v>4.3114396237</c:v>
                </c:pt>
                <c:pt idx="93">
                  <c:v>4.2237924385</c:v>
                </c:pt>
                <c:pt idx="94">
                  <c:v>4.127673764</c:v>
                </c:pt>
                <c:pt idx="95">
                  <c:v>4.0586271121</c:v>
                </c:pt>
                <c:pt idx="96">
                  <c:v>4.030936636199963</c:v>
                </c:pt>
                <c:pt idx="97">
                  <c:v>4.015781748199974</c:v>
                </c:pt>
                <c:pt idx="98">
                  <c:v>3.9880094003</c:v>
                </c:pt>
                <c:pt idx="99">
                  <c:v>3.9461546841</c:v>
                </c:pt>
                <c:pt idx="100">
                  <c:v>3.912965186499997</c:v>
                </c:pt>
                <c:pt idx="101">
                  <c:v>3.906457625899999</c:v>
                </c:pt>
                <c:pt idx="102">
                  <c:v>3.9402649525</c:v>
                </c:pt>
                <c:pt idx="103">
                  <c:v>3.9837569507</c:v>
                </c:pt>
                <c:pt idx="104">
                  <c:v>4.0014615457</c:v>
                </c:pt>
                <c:pt idx="105">
                  <c:v>3.9668071109</c:v>
                </c:pt>
                <c:pt idx="106">
                  <c:v>3.8935708754</c:v>
                </c:pt>
                <c:pt idx="107">
                  <c:v>3.7959561763</c:v>
                </c:pt>
                <c:pt idx="108">
                  <c:v>3.6954106412</c:v>
                </c:pt>
                <c:pt idx="109">
                  <c:v>3.5862659553</c:v>
                </c:pt>
                <c:pt idx="110">
                  <c:v>3.471458583099996</c:v>
                </c:pt>
                <c:pt idx="111">
                  <c:v>3.3774278071</c:v>
                </c:pt>
                <c:pt idx="112">
                  <c:v>3.3151645069</c:v>
                </c:pt>
                <c:pt idx="113">
                  <c:v>3.2702123452</c:v>
                </c:pt>
                <c:pt idx="114">
                  <c:v>3.2372076885</c:v>
                </c:pt>
                <c:pt idx="115">
                  <c:v>3.1967274602</c:v>
                </c:pt>
                <c:pt idx="116">
                  <c:v>3.1685545649</c:v>
                </c:pt>
                <c:pt idx="117">
                  <c:v>3.1741183122</c:v>
                </c:pt>
                <c:pt idx="118">
                  <c:v>3.2329552275</c:v>
                </c:pt>
                <c:pt idx="119">
                  <c:v>3.336486999499971</c:v>
                </c:pt>
                <c:pt idx="120">
                  <c:v>3.4543611622</c:v>
                </c:pt>
                <c:pt idx="121">
                  <c:v>3.5702320354</c:v>
                </c:pt>
                <c:pt idx="122">
                  <c:v>3.6587625148</c:v>
                </c:pt>
                <c:pt idx="123">
                  <c:v>3.704239501</c:v>
                </c:pt>
                <c:pt idx="124">
                  <c:v>3.709865434399997</c:v>
                </c:pt>
                <c:pt idx="125">
                  <c:v>3.675852986299997</c:v>
                </c:pt>
                <c:pt idx="126">
                  <c:v>3.6070225013</c:v>
                </c:pt>
                <c:pt idx="127">
                  <c:v>3.5254739508</c:v>
                </c:pt>
                <c:pt idx="128">
                  <c:v>3.4507711736</c:v>
                </c:pt>
                <c:pt idx="129">
                  <c:v>3.412083134099996</c:v>
                </c:pt>
                <c:pt idx="130">
                  <c:v>3.4042271571</c:v>
                </c:pt>
                <c:pt idx="131">
                  <c:v>3.4152138435</c:v>
                </c:pt>
                <c:pt idx="132">
                  <c:v>3.4470154907</c:v>
                </c:pt>
                <c:pt idx="133">
                  <c:v>3.5029205074</c:v>
                </c:pt>
                <c:pt idx="134">
                  <c:v>3.6109505044</c:v>
                </c:pt>
                <c:pt idx="135">
                  <c:v>3.7705090757</c:v>
                </c:pt>
                <c:pt idx="136">
                  <c:v>3.9786781463</c:v>
                </c:pt>
                <c:pt idx="137">
                  <c:v>4.2282899521</c:v>
                </c:pt>
                <c:pt idx="138">
                  <c:v>4.5136020966</c:v>
                </c:pt>
                <c:pt idx="139">
                  <c:v>4.8337453846</c:v>
                </c:pt>
                <c:pt idx="140">
                  <c:v>5.152572760099967</c:v>
                </c:pt>
                <c:pt idx="141">
                  <c:v>5.4343338286</c:v>
                </c:pt>
                <c:pt idx="142">
                  <c:v>5.6583589643</c:v>
                </c:pt>
                <c:pt idx="143">
                  <c:v>5.825745670099963</c:v>
                </c:pt>
                <c:pt idx="144">
                  <c:v>5.9627031728</c:v>
                </c:pt>
                <c:pt idx="145">
                  <c:v>6.0722046051</c:v>
                </c:pt>
                <c:pt idx="146">
                  <c:v>6.158012440399975</c:v>
                </c:pt>
                <c:pt idx="147">
                  <c:v>6.2139698544</c:v>
                </c:pt>
                <c:pt idx="148">
                  <c:v>6.2558211275</c:v>
                </c:pt>
                <c:pt idx="149">
                  <c:v>6.2963282549</c:v>
                </c:pt>
                <c:pt idx="150">
                  <c:v>6.3336835604</c:v>
                </c:pt>
                <c:pt idx="151">
                  <c:v>6.3791221536</c:v>
                </c:pt>
                <c:pt idx="152">
                  <c:v>6.4413156352</c:v>
                </c:pt>
                <c:pt idx="153">
                  <c:v>6.514532446899957</c:v>
                </c:pt>
                <c:pt idx="154">
                  <c:v>6.582574127099967</c:v>
                </c:pt>
                <c:pt idx="155">
                  <c:v>6.624132290399949</c:v>
                </c:pt>
                <c:pt idx="156">
                  <c:v>6.626538591299967</c:v>
                </c:pt>
                <c:pt idx="157">
                  <c:v>6.6129481145</c:v>
                </c:pt>
                <c:pt idx="158">
                  <c:v>6.6214814838</c:v>
                </c:pt>
                <c:pt idx="159">
                  <c:v>6.659076662299975</c:v>
                </c:pt>
                <c:pt idx="160">
                  <c:v>6.691420356099967</c:v>
                </c:pt>
                <c:pt idx="161">
                  <c:v>6.6890094039</c:v>
                </c:pt>
                <c:pt idx="162">
                  <c:v>6.6461651848</c:v>
                </c:pt>
                <c:pt idx="163">
                  <c:v>6.572301577399974</c:v>
                </c:pt>
                <c:pt idx="164">
                  <c:v>6.4794631352</c:v>
                </c:pt>
                <c:pt idx="165">
                  <c:v>6.382530718299963</c:v>
                </c:pt>
                <c:pt idx="166">
                  <c:v>6.2897796812</c:v>
                </c:pt>
                <c:pt idx="167">
                  <c:v>6.2122213857</c:v>
                </c:pt>
                <c:pt idx="168">
                  <c:v>6.1497556835</c:v>
                </c:pt>
                <c:pt idx="169">
                  <c:v>6.0946867043</c:v>
                </c:pt>
                <c:pt idx="170">
                  <c:v>6.024970466899946</c:v>
                </c:pt>
                <c:pt idx="171">
                  <c:v>5.9373559519</c:v>
                </c:pt>
                <c:pt idx="172">
                  <c:v>5.8334337246</c:v>
                </c:pt>
                <c:pt idx="173">
                  <c:v>5.717967657099964</c:v>
                </c:pt>
                <c:pt idx="174">
                  <c:v>5.600385907199957</c:v>
                </c:pt>
                <c:pt idx="175">
                  <c:v>5.4941601868</c:v>
                </c:pt>
                <c:pt idx="176">
                  <c:v>5.4166397731</c:v>
                </c:pt>
                <c:pt idx="177">
                  <c:v>5.3616073472</c:v>
                </c:pt>
                <c:pt idx="178">
                  <c:v>5.317496902799975</c:v>
                </c:pt>
                <c:pt idx="179">
                  <c:v>5.2812297264</c:v>
                </c:pt>
                <c:pt idx="180">
                  <c:v>5.2505207256</c:v>
                </c:pt>
                <c:pt idx="181">
                  <c:v>5.2235497511</c:v>
                </c:pt>
                <c:pt idx="182">
                  <c:v>5.1900217967</c:v>
                </c:pt>
                <c:pt idx="183">
                  <c:v>5.134517748999957</c:v>
                </c:pt>
                <c:pt idx="184">
                  <c:v>5.062426855099967</c:v>
                </c:pt>
                <c:pt idx="185">
                  <c:v>4.997211856699963</c:v>
                </c:pt>
                <c:pt idx="186">
                  <c:v>4.9662015888</c:v>
                </c:pt>
                <c:pt idx="187">
                  <c:v>4.9674384526</c:v>
                </c:pt>
                <c:pt idx="188">
                  <c:v>4.9693897041</c:v>
                </c:pt>
                <c:pt idx="189">
                  <c:v>4.9346920082</c:v>
                </c:pt>
                <c:pt idx="190">
                  <c:v>4.859020546999967</c:v>
                </c:pt>
                <c:pt idx="191">
                  <c:v>4.7495712152</c:v>
                </c:pt>
                <c:pt idx="192">
                  <c:v>4.6415996397</c:v>
                </c:pt>
                <c:pt idx="193">
                  <c:v>4.5513688986</c:v>
                </c:pt>
                <c:pt idx="194">
                  <c:v>4.474884578599946</c:v>
                </c:pt>
                <c:pt idx="195">
                  <c:v>4.4095567478</c:v>
                </c:pt>
                <c:pt idx="196">
                  <c:v>4.3586735827</c:v>
                </c:pt>
                <c:pt idx="197">
                  <c:v>4.334817807299949</c:v>
                </c:pt>
                <c:pt idx="198">
                  <c:v>4.312505265299957</c:v>
                </c:pt>
                <c:pt idx="199">
                  <c:v>4.280106547599967</c:v>
                </c:pt>
                <c:pt idx="200">
                  <c:v>4.2568218983</c:v>
                </c:pt>
                <c:pt idx="201">
                  <c:v>4.2619027256</c:v>
                </c:pt>
                <c:pt idx="202">
                  <c:v>4.3107422137</c:v>
                </c:pt>
                <c:pt idx="203">
                  <c:v>4.3687607979</c:v>
                </c:pt>
                <c:pt idx="204">
                  <c:v>4.4114554257</c:v>
                </c:pt>
                <c:pt idx="205">
                  <c:v>4.434650256599975</c:v>
                </c:pt>
                <c:pt idx="206">
                  <c:v>4.4474186317</c:v>
                </c:pt>
                <c:pt idx="207">
                  <c:v>4.4803975898</c:v>
                </c:pt>
                <c:pt idx="208">
                  <c:v>4.5274632216</c:v>
                </c:pt>
                <c:pt idx="209">
                  <c:v>4.5842471095</c:v>
                </c:pt>
                <c:pt idx="210">
                  <c:v>4.6550476821</c:v>
                </c:pt>
                <c:pt idx="211">
                  <c:v>4.7446610771</c:v>
                </c:pt>
                <c:pt idx="212">
                  <c:v>4.856127899</c:v>
                </c:pt>
                <c:pt idx="213">
                  <c:v>4.9513136864</c:v>
                </c:pt>
                <c:pt idx="214">
                  <c:v>4.994144470299974</c:v>
                </c:pt>
                <c:pt idx="215">
                  <c:v>4.9995606884</c:v>
                </c:pt>
                <c:pt idx="216">
                  <c:v>4.9962996098</c:v>
                </c:pt>
                <c:pt idx="217">
                  <c:v>5.0463381186</c:v>
                </c:pt>
                <c:pt idx="218">
                  <c:v>5.1822429602</c:v>
                </c:pt>
                <c:pt idx="219">
                  <c:v>5.3889011298</c:v>
                </c:pt>
                <c:pt idx="220">
                  <c:v>5.638181864099963</c:v>
                </c:pt>
                <c:pt idx="221">
                  <c:v>5.892444642699967</c:v>
                </c:pt>
                <c:pt idx="222">
                  <c:v>6.144938071699957</c:v>
                </c:pt>
                <c:pt idx="223">
                  <c:v>6.400975369099974</c:v>
                </c:pt>
                <c:pt idx="224">
                  <c:v>6.6725424957</c:v>
                </c:pt>
                <c:pt idx="225">
                  <c:v>7.0154694779</c:v>
                </c:pt>
                <c:pt idx="226">
                  <c:v>7.465786838099957</c:v>
                </c:pt>
                <c:pt idx="227">
                  <c:v>8.018926905700001</c:v>
                </c:pt>
                <c:pt idx="228">
                  <c:v>8.5958946806</c:v>
                </c:pt>
                <c:pt idx="229">
                  <c:v>9.1155760717</c:v>
                </c:pt>
                <c:pt idx="230">
                  <c:v>9.5612944186</c:v>
                </c:pt>
                <c:pt idx="231">
                  <c:v>9.9370158543</c:v>
                </c:pt>
                <c:pt idx="232">
                  <c:v>10.2578005561</c:v>
                </c:pt>
                <c:pt idx="233">
                  <c:v>10.5373101691</c:v>
                </c:pt>
                <c:pt idx="234">
                  <c:v>10.7816896578</c:v>
                </c:pt>
                <c:pt idx="235">
                  <c:v>10.9754791793</c:v>
                </c:pt>
                <c:pt idx="236">
                  <c:v>11.1036824772</c:v>
                </c:pt>
                <c:pt idx="237">
                  <c:v>11.1869370912</c:v>
                </c:pt>
                <c:pt idx="238">
                  <c:v>11.2379218184</c:v>
                </c:pt>
                <c:pt idx="239">
                  <c:v>11.275661941</c:v>
                </c:pt>
                <c:pt idx="240">
                  <c:v>11.3298667724</c:v>
                </c:pt>
                <c:pt idx="241">
                  <c:v>11.3855738011</c:v>
                </c:pt>
                <c:pt idx="242">
                  <c:v>11.3911527193</c:v>
                </c:pt>
                <c:pt idx="243">
                  <c:v>11.3302266259</c:v>
                </c:pt>
                <c:pt idx="244">
                  <c:v>11.2504306803</c:v>
                </c:pt>
                <c:pt idx="245">
                  <c:v>11.200595856</c:v>
                </c:pt>
                <c:pt idx="246">
                  <c:v>11.1849583445</c:v>
                </c:pt>
                <c:pt idx="247">
                  <c:v>11.1997489265</c:v>
                </c:pt>
                <c:pt idx="248">
                  <c:v>11.230520007</c:v>
                </c:pt>
                <c:pt idx="249">
                  <c:v>11.2283942001</c:v>
                </c:pt>
                <c:pt idx="250">
                  <c:v>11.1682341662</c:v>
                </c:pt>
                <c:pt idx="251">
                  <c:v>11.0706288334</c:v>
                </c:pt>
                <c:pt idx="252">
                  <c:v>10.9548167266</c:v>
                </c:pt>
                <c:pt idx="253">
                  <c:v>10.8298193016</c:v>
                </c:pt>
                <c:pt idx="254">
                  <c:v>10.7257023449</c:v>
                </c:pt>
                <c:pt idx="255">
                  <c:v>10.6719387149</c:v>
                </c:pt>
                <c:pt idx="256">
                  <c:v>10.6442436206</c:v>
                </c:pt>
                <c:pt idx="257">
                  <c:v>10.5914903796</c:v>
                </c:pt>
                <c:pt idx="258">
                  <c:v>10.5003613542</c:v>
                </c:pt>
                <c:pt idx="259">
                  <c:v>10.3788174001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UR!$C$1</c:f>
              <c:strCache>
                <c:ptCount val="1"/>
                <c:pt idx="0">
                  <c:v>San Francisco (MD)</c:v>
                </c:pt>
              </c:strCache>
            </c:strRef>
          </c:tx>
          <c:marker>
            <c:symbol val="none"/>
          </c:marker>
          <c:cat>
            <c:numRef>
              <c:f>UR!$A$2:$A$261</c:f>
              <c:numCache>
                <c:formatCode>m/d/yy</c:formatCode>
                <c:ptCount val="260"/>
                <c:pt idx="0">
                  <c:v>32874.0</c:v>
                </c:pt>
                <c:pt idx="1">
                  <c:v>32905.0</c:v>
                </c:pt>
                <c:pt idx="2">
                  <c:v>32933.0</c:v>
                </c:pt>
                <c:pt idx="3">
                  <c:v>32964.0</c:v>
                </c:pt>
                <c:pt idx="4">
                  <c:v>32994.0</c:v>
                </c:pt>
                <c:pt idx="5">
                  <c:v>33025.0</c:v>
                </c:pt>
                <c:pt idx="6">
                  <c:v>33055.0</c:v>
                </c:pt>
                <c:pt idx="7">
                  <c:v>33086.0</c:v>
                </c:pt>
                <c:pt idx="8">
                  <c:v>33117.0</c:v>
                </c:pt>
                <c:pt idx="9">
                  <c:v>33147.0</c:v>
                </c:pt>
                <c:pt idx="10">
                  <c:v>33178.0</c:v>
                </c:pt>
                <c:pt idx="11">
                  <c:v>33208.0</c:v>
                </c:pt>
                <c:pt idx="12">
                  <c:v>33239.0</c:v>
                </c:pt>
                <c:pt idx="13">
                  <c:v>33270.0</c:v>
                </c:pt>
                <c:pt idx="14">
                  <c:v>33298.0</c:v>
                </c:pt>
                <c:pt idx="15">
                  <c:v>33329.0</c:v>
                </c:pt>
                <c:pt idx="16">
                  <c:v>33359.0</c:v>
                </c:pt>
                <c:pt idx="17">
                  <c:v>33390.0</c:v>
                </c:pt>
                <c:pt idx="18">
                  <c:v>33420.0</c:v>
                </c:pt>
                <c:pt idx="19">
                  <c:v>33451.0</c:v>
                </c:pt>
                <c:pt idx="20">
                  <c:v>33482.0</c:v>
                </c:pt>
                <c:pt idx="21">
                  <c:v>33512.0</c:v>
                </c:pt>
                <c:pt idx="22">
                  <c:v>33543.0</c:v>
                </c:pt>
                <c:pt idx="23">
                  <c:v>33573.0</c:v>
                </c:pt>
                <c:pt idx="24">
                  <c:v>33604.0</c:v>
                </c:pt>
                <c:pt idx="25">
                  <c:v>33635.0</c:v>
                </c:pt>
                <c:pt idx="26">
                  <c:v>33664.0</c:v>
                </c:pt>
                <c:pt idx="27">
                  <c:v>33695.0</c:v>
                </c:pt>
                <c:pt idx="28">
                  <c:v>33725.0</c:v>
                </c:pt>
                <c:pt idx="29">
                  <c:v>33756.0</c:v>
                </c:pt>
                <c:pt idx="30">
                  <c:v>33786.0</c:v>
                </c:pt>
                <c:pt idx="31">
                  <c:v>33817.0</c:v>
                </c:pt>
                <c:pt idx="32">
                  <c:v>33848.0</c:v>
                </c:pt>
                <c:pt idx="33">
                  <c:v>33878.0</c:v>
                </c:pt>
                <c:pt idx="34">
                  <c:v>33909.0</c:v>
                </c:pt>
                <c:pt idx="35">
                  <c:v>33939.0</c:v>
                </c:pt>
                <c:pt idx="36">
                  <c:v>33970.0</c:v>
                </c:pt>
                <c:pt idx="37">
                  <c:v>34001.0</c:v>
                </c:pt>
                <c:pt idx="38">
                  <c:v>34029.0</c:v>
                </c:pt>
                <c:pt idx="39">
                  <c:v>34060.0</c:v>
                </c:pt>
                <c:pt idx="40">
                  <c:v>34090.0</c:v>
                </c:pt>
                <c:pt idx="41">
                  <c:v>34121.0</c:v>
                </c:pt>
                <c:pt idx="42">
                  <c:v>34151.0</c:v>
                </c:pt>
                <c:pt idx="43">
                  <c:v>34182.0</c:v>
                </c:pt>
                <c:pt idx="44">
                  <c:v>34213.0</c:v>
                </c:pt>
                <c:pt idx="45">
                  <c:v>34243.0</c:v>
                </c:pt>
                <c:pt idx="46">
                  <c:v>34274.0</c:v>
                </c:pt>
                <c:pt idx="47">
                  <c:v>34304.0</c:v>
                </c:pt>
                <c:pt idx="48">
                  <c:v>34335.0</c:v>
                </c:pt>
                <c:pt idx="49">
                  <c:v>34366.0</c:v>
                </c:pt>
                <c:pt idx="50">
                  <c:v>34394.0</c:v>
                </c:pt>
                <c:pt idx="51">
                  <c:v>34425.0</c:v>
                </c:pt>
                <c:pt idx="52">
                  <c:v>34455.0</c:v>
                </c:pt>
                <c:pt idx="53">
                  <c:v>34486.0</c:v>
                </c:pt>
                <c:pt idx="54">
                  <c:v>34516.0</c:v>
                </c:pt>
                <c:pt idx="55">
                  <c:v>34547.0</c:v>
                </c:pt>
                <c:pt idx="56">
                  <c:v>34578.0</c:v>
                </c:pt>
                <c:pt idx="57">
                  <c:v>34608.0</c:v>
                </c:pt>
                <c:pt idx="58">
                  <c:v>34639.0</c:v>
                </c:pt>
                <c:pt idx="59">
                  <c:v>34669.0</c:v>
                </c:pt>
                <c:pt idx="60">
                  <c:v>34700.0</c:v>
                </c:pt>
                <c:pt idx="61">
                  <c:v>34731.0</c:v>
                </c:pt>
                <c:pt idx="62">
                  <c:v>34759.0</c:v>
                </c:pt>
                <c:pt idx="63">
                  <c:v>34790.0</c:v>
                </c:pt>
                <c:pt idx="64">
                  <c:v>34820.0</c:v>
                </c:pt>
                <c:pt idx="65">
                  <c:v>34851.0</c:v>
                </c:pt>
                <c:pt idx="66">
                  <c:v>34881.0</c:v>
                </c:pt>
                <c:pt idx="67">
                  <c:v>34912.0</c:v>
                </c:pt>
                <c:pt idx="68">
                  <c:v>34943.0</c:v>
                </c:pt>
                <c:pt idx="69">
                  <c:v>34973.0</c:v>
                </c:pt>
                <c:pt idx="70">
                  <c:v>35004.0</c:v>
                </c:pt>
                <c:pt idx="71">
                  <c:v>35034.0</c:v>
                </c:pt>
                <c:pt idx="72">
                  <c:v>35065.0</c:v>
                </c:pt>
                <c:pt idx="73">
                  <c:v>35096.0</c:v>
                </c:pt>
                <c:pt idx="74">
                  <c:v>35125.0</c:v>
                </c:pt>
                <c:pt idx="75">
                  <c:v>35156.0</c:v>
                </c:pt>
                <c:pt idx="76">
                  <c:v>35186.0</c:v>
                </c:pt>
                <c:pt idx="77">
                  <c:v>35217.0</c:v>
                </c:pt>
                <c:pt idx="78">
                  <c:v>35247.0</c:v>
                </c:pt>
                <c:pt idx="79">
                  <c:v>35278.0</c:v>
                </c:pt>
                <c:pt idx="80">
                  <c:v>35309.0</c:v>
                </c:pt>
                <c:pt idx="81">
                  <c:v>35339.0</c:v>
                </c:pt>
                <c:pt idx="82">
                  <c:v>35370.0</c:v>
                </c:pt>
                <c:pt idx="83">
                  <c:v>35400.0</c:v>
                </c:pt>
                <c:pt idx="84">
                  <c:v>35431.0</c:v>
                </c:pt>
                <c:pt idx="85">
                  <c:v>35462.0</c:v>
                </c:pt>
                <c:pt idx="86">
                  <c:v>35490.0</c:v>
                </c:pt>
                <c:pt idx="87">
                  <c:v>35521.0</c:v>
                </c:pt>
                <c:pt idx="88">
                  <c:v>35551.0</c:v>
                </c:pt>
                <c:pt idx="89">
                  <c:v>35582.0</c:v>
                </c:pt>
                <c:pt idx="90">
                  <c:v>35612.0</c:v>
                </c:pt>
                <c:pt idx="91">
                  <c:v>35643.0</c:v>
                </c:pt>
                <c:pt idx="92">
                  <c:v>35674.0</c:v>
                </c:pt>
                <c:pt idx="93">
                  <c:v>35704.0</c:v>
                </c:pt>
                <c:pt idx="94">
                  <c:v>35735.0</c:v>
                </c:pt>
                <c:pt idx="95">
                  <c:v>35765.0</c:v>
                </c:pt>
                <c:pt idx="96">
                  <c:v>35796.0</c:v>
                </c:pt>
                <c:pt idx="97">
                  <c:v>35827.0</c:v>
                </c:pt>
                <c:pt idx="98">
                  <c:v>35855.0</c:v>
                </c:pt>
                <c:pt idx="99">
                  <c:v>35886.0</c:v>
                </c:pt>
                <c:pt idx="100">
                  <c:v>35916.0</c:v>
                </c:pt>
                <c:pt idx="101">
                  <c:v>35947.0</c:v>
                </c:pt>
                <c:pt idx="102">
                  <c:v>35977.0</c:v>
                </c:pt>
                <c:pt idx="103">
                  <c:v>36008.0</c:v>
                </c:pt>
                <c:pt idx="104">
                  <c:v>36039.0</c:v>
                </c:pt>
                <c:pt idx="105">
                  <c:v>36069.0</c:v>
                </c:pt>
                <c:pt idx="106">
                  <c:v>36100.0</c:v>
                </c:pt>
                <c:pt idx="107">
                  <c:v>36130.0</c:v>
                </c:pt>
                <c:pt idx="108">
                  <c:v>36161.0</c:v>
                </c:pt>
                <c:pt idx="109">
                  <c:v>36192.0</c:v>
                </c:pt>
                <c:pt idx="110">
                  <c:v>36220.0</c:v>
                </c:pt>
                <c:pt idx="111">
                  <c:v>36251.0</c:v>
                </c:pt>
                <c:pt idx="112">
                  <c:v>36281.0</c:v>
                </c:pt>
                <c:pt idx="113">
                  <c:v>36312.0</c:v>
                </c:pt>
                <c:pt idx="114">
                  <c:v>36342.0</c:v>
                </c:pt>
                <c:pt idx="115">
                  <c:v>36373.0</c:v>
                </c:pt>
                <c:pt idx="116">
                  <c:v>36404.0</c:v>
                </c:pt>
                <c:pt idx="117">
                  <c:v>36434.0</c:v>
                </c:pt>
                <c:pt idx="118">
                  <c:v>36465.0</c:v>
                </c:pt>
                <c:pt idx="119">
                  <c:v>36495.0</c:v>
                </c:pt>
                <c:pt idx="120">
                  <c:v>36526.0</c:v>
                </c:pt>
                <c:pt idx="121">
                  <c:v>36557.0</c:v>
                </c:pt>
                <c:pt idx="122">
                  <c:v>36586.0</c:v>
                </c:pt>
                <c:pt idx="123">
                  <c:v>36617.0</c:v>
                </c:pt>
                <c:pt idx="124">
                  <c:v>36647.0</c:v>
                </c:pt>
                <c:pt idx="125">
                  <c:v>36678.0</c:v>
                </c:pt>
                <c:pt idx="126">
                  <c:v>36708.0</c:v>
                </c:pt>
                <c:pt idx="127">
                  <c:v>36739.0</c:v>
                </c:pt>
                <c:pt idx="128">
                  <c:v>36770.0</c:v>
                </c:pt>
                <c:pt idx="129">
                  <c:v>36800.0</c:v>
                </c:pt>
                <c:pt idx="130">
                  <c:v>36831.0</c:v>
                </c:pt>
                <c:pt idx="131">
                  <c:v>36861.0</c:v>
                </c:pt>
                <c:pt idx="132">
                  <c:v>36892.0</c:v>
                </c:pt>
                <c:pt idx="133">
                  <c:v>36923.0</c:v>
                </c:pt>
                <c:pt idx="134">
                  <c:v>36951.0</c:v>
                </c:pt>
                <c:pt idx="135">
                  <c:v>36982.0</c:v>
                </c:pt>
                <c:pt idx="136">
                  <c:v>37012.0</c:v>
                </c:pt>
                <c:pt idx="137">
                  <c:v>37043.0</c:v>
                </c:pt>
                <c:pt idx="138">
                  <c:v>37073.0</c:v>
                </c:pt>
                <c:pt idx="139">
                  <c:v>37104.0</c:v>
                </c:pt>
                <c:pt idx="140">
                  <c:v>37135.0</c:v>
                </c:pt>
                <c:pt idx="141">
                  <c:v>37165.0</c:v>
                </c:pt>
                <c:pt idx="142">
                  <c:v>37196.0</c:v>
                </c:pt>
                <c:pt idx="143">
                  <c:v>37226.0</c:v>
                </c:pt>
                <c:pt idx="144">
                  <c:v>37257.0</c:v>
                </c:pt>
                <c:pt idx="145">
                  <c:v>37288.0</c:v>
                </c:pt>
                <c:pt idx="146">
                  <c:v>37316.0</c:v>
                </c:pt>
                <c:pt idx="147">
                  <c:v>37347.0</c:v>
                </c:pt>
                <c:pt idx="148">
                  <c:v>37377.0</c:v>
                </c:pt>
                <c:pt idx="149">
                  <c:v>37408.0</c:v>
                </c:pt>
                <c:pt idx="150">
                  <c:v>37438.0</c:v>
                </c:pt>
                <c:pt idx="151">
                  <c:v>37469.0</c:v>
                </c:pt>
                <c:pt idx="152">
                  <c:v>37500.0</c:v>
                </c:pt>
                <c:pt idx="153">
                  <c:v>37530.0</c:v>
                </c:pt>
                <c:pt idx="154">
                  <c:v>37561.0</c:v>
                </c:pt>
                <c:pt idx="155">
                  <c:v>37591.0</c:v>
                </c:pt>
                <c:pt idx="156">
                  <c:v>37622.0</c:v>
                </c:pt>
                <c:pt idx="157">
                  <c:v>37653.0</c:v>
                </c:pt>
                <c:pt idx="158">
                  <c:v>37681.0</c:v>
                </c:pt>
                <c:pt idx="159">
                  <c:v>37712.0</c:v>
                </c:pt>
                <c:pt idx="160">
                  <c:v>37742.0</c:v>
                </c:pt>
                <c:pt idx="161">
                  <c:v>37773.0</c:v>
                </c:pt>
                <c:pt idx="162">
                  <c:v>37803.0</c:v>
                </c:pt>
                <c:pt idx="163">
                  <c:v>37834.0</c:v>
                </c:pt>
                <c:pt idx="164">
                  <c:v>37865.0</c:v>
                </c:pt>
                <c:pt idx="165">
                  <c:v>37895.0</c:v>
                </c:pt>
                <c:pt idx="166">
                  <c:v>37926.0</c:v>
                </c:pt>
                <c:pt idx="167">
                  <c:v>37956.0</c:v>
                </c:pt>
                <c:pt idx="168">
                  <c:v>37987.0</c:v>
                </c:pt>
                <c:pt idx="169">
                  <c:v>38018.0</c:v>
                </c:pt>
                <c:pt idx="170">
                  <c:v>38047.0</c:v>
                </c:pt>
                <c:pt idx="171">
                  <c:v>38078.0</c:v>
                </c:pt>
                <c:pt idx="172">
                  <c:v>38108.0</c:v>
                </c:pt>
                <c:pt idx="173">
                  <c:v>38139.0</c:v>
                </c:pt>
                <c:pt idx="174">
                  <c:v>38169.0</c:v>
                </c:pt>
                <c:pt idx="175">
                  <c:v>38200.0</c:v>
                </c:pt>
                <c:pt idx="176">
                  <c:v>38231.0</c:v>
                </c:pt>
                <c:pt idx="177">
                  <c:v>38261.0</c:v>
                </c:pt>
                <c:pt idx="178">
                  <c:v>38292.0</c:v>
                </c:pt>
                <c:pt idx="179">
                  <c:v>38322.0</c:v>
                </c:pt>
                <c:pt idx="180">
                  <c:v>38353.0</c:v>
                </c:pt>
                <c:pt idx="181">
                  <c:v>38384.0</c:v>
                </c:pt>
                <c:pt idx="182">
                  <c:v>38412.0</c:v>
                </c:pt>
                <c:pt idx="183">
                  <c:v>38443.0</c:v>
                </c:pt>
                <c:pt idx="184">
                  <c:v>38473.0</c:v>
                </c:pt>
                <c:pt idx="185">
                  <c:v>38504.0</c:v>
                </c:pt>
                <c:pt idx="186">
                  <c:v>38534.0</c:v>
                </c:pt>
                <c:pt idx="187">
                  <c:v>38565.0</c:v>
                </c:pt>
                <c:pt idx="188">
                  <c:v>38596.0</c:v>
                </c:pt>
                <c:pt idx="189">
                  <c:v>38626.0</c:v>
                </c:pt>
                <c:pt idx="190">
                  <c:v>38657.0</c:v>
                </c:pt>
                <c:pt idx="191">
                  <c:v>38687.0</c:v>
                </c:pt>
                <c:pt idx="192">
                  <c:v>38718.0</c:v>
                </c:pt>
                <c:pt idx="193">
                  <c:v>38749.0</c:v>
                </c:pt>
                <c:pt idx="194">
                  <c:v>38777.0</c:v>
                </c:pt>
                <c:pt idx="195">
                  <c:v>38808.0</c:v>
                </c:pt>
                <c:pt idx="196">
                  <c:v>38838.0</c:v>
                </c:pt>
                <c:pt idx="197">
                  <c:v>38869.0</c:v>
                </c:pt>
                <c:pt idx="198">
                  <c:v>38899.0</c:v>
                </c:pt>
                <c:pt idx="199">
                  <c:v>38930.0</c:v>
                </c:pt>
                <c:pt idx="200">
                  <c:v>38961.0</c:v>
                </c:pt>
                <c:pt idx="201">
                  <c:v>38991.0</c:v>
                </c:pt>
                <c:pt idx="202">
                  <c:v>39022.0</c:v>
                </c:pt>
                <c:pt idx="203">
                  <c:v>39052.0</c:v>
                </c:pt>
                <c:pt idx="204">
                  <c:v>39083.0</c:v>
                </c:pt>
                <c:pt idx="205">
                  <c:v>39114.0</c:v>
                </c:pt>
                <c:pt idx="206">
                  <c:v>39142.0</c:v>
                </c:pt>
                <c:pt idx="207">
                  <c:v>39173.0</c:v>
                </c:pt>
                <c:pt idx="208">
                  <c:v>39203.0</c:v>
                </c:pt>
                <c:pt idx="209">
                  <c:v>39234.0</c:v>
                </c:pt>
                <c:pt idx="210">
                  <c:v>39264.0</c:v>
                </c:pt>
                <c:pt idx="211">
                  <c:v>39295.0</c:v>
                </c:pt>
                <c:pt idx="212">
                  <c:v>39326.0</c:v>
                </c:pt>
                <c:pt idx="213">
                  <c:v>39356.0</c:v>
                </c:pt>
                <c:pt idx="214">
                  <c:v>39387.0</c:v>
                </c:pt>
                <c:pt idx="215">
                  <c:v>39417.0</c:v>
                </c:pt>
                <c:pt idx="216">
                  <c:v>39448.0</c:v>
                </c:pt>
                <c:pt idx="217">
                  <c:v>39479.0</c:v>
                </c:pt>
                <c:pt idx="218">
                  <c:v>39508.0</c:v>
                </c:pt>
                <c:pt idx="219">
                  <c:v>39539.0</c:v>
                </c:pt>
                <c:pt idx="220">
                  <c:v>39569.0</c:v>
                </c:pt>
                <c:pt idx="221">
                  <c:v>39600.0</c:v>
                </c:pt>
                <c:pt idx="222">
                  <c:v>39630.0</c:v>
                </c:pt>
                <c:pt idx="223">
                  <c:v>39661.0</c:v>
                </c:pt>
                <c:pt idx="224">
                  <c:v>39692.0</c:v>
                </c:pt>
                <c:pt idx="225">
                  <c:v>39722.0</c:v>
                </c:pt>
                <c:pt idx="226">
                  <c:v>39753.0</c:v>
                </c:pt>
                <c:pt idx="227">
                  <c:v>39783.0</c:v>
                </c:pt>
                <c:pt idx="228">
                  <c:v>39814.0</c:v>
                </c:pt>
                <c:pt idx="229">
                  <c:v>39845.0</c:v>
                </c:pt>
                <c:pt idx="230">
                  <c:v>39873.0</c:v>
                </c:pt>
                <c:pt idx="231">
                  <c:v>39904.0</c:v>
                </c:pt>
                <c:pt idx="232">
                  <c:v>39934.0</c:v>
                </c:pt>
                <c:pt idx="233">
                  <c:v>39965.0</c:v>
                </c:pt>
                <c:pt idx="234">
                  <c:v>39995.0</c:v>
                </c:pt>
                <c:pt idx="235">
                  <c:v>40026.0</c:v>
                </c:pt>
                <c:pt idx="236">
                  <c:v>40057.0</c:v>
                </c:pt>
                <c:pt idx="237">
                  <c:v>40087.0</c:v>
                </c:pt>
                <c:pt idx="238">
                  <c:v>40118.0</c:v>
                </c:pt>
                <c:pt idx="239">
                  <c:v>40148.0</c:v>
                </c:pt>
                <c:pt idx="240">
                  <c:v>40179.0</c:v>
                </c:pt>
                <c:pt idx="241">
                  <c:v>40210.0</c:v>
                </c:pt>
                <c:pt idx="242">
                  <c:v>40238.0</c:v>
                </c:pt>
                <c:pt idx="243">
                  <c:v>40269.0</c:v>
                </c:pt>
                <c:pt idx="244">
                  <c:v>40299.0</c:v>
                </c:pt>
                <c:pt idx="245">
                  <c:v>40330.0</c:v>
                </c:pt>
                <c:pt idx="246">
                  <c:v>40360.0</c:v>
                </c:pt>
                <c:pt idx="247">
                  <c:v>40391.0</c:v>
                </c:pt>
                <c:pt idx="248">
                  <c:v>40422.0</c:v>
                </c:pt>
                <c:pt idx="249">
                  <c:v>40452.0</c:v>
                </c:pt>
                <c:pt idx="250">
                  <c:v>40483.0</c:v>
                </c:pt>
                <c:pt idx="251">
                  <c:v>40513.0</c:v>
                </c:pt>
                <c:pt idx="252">
                  <c:v>40544.0</c:v>
                </c:pt>
                <c:pt idx="253">
                  <c:v>40575.0</c:v>
                </c:pt>
                <c:pt idx="254">
                  <c:v>40603.0</c:v>
                </c:pt>
                <c:pt idx="255">
                  <c:v>40634.0</c:v>
                </c:pt>
                <c:pt idx="256">
                  <c:v>40664.0</c:v>
                </c:pt>
                <c:pt idx="257">
                  <c:v>40695.0</c:v>
                </c:pt>
                <c:pt idx="258">
                  <c:v>40725.0</c:v>
                </c:pt>
                <c:pt idx="259">
                  <c:v>40756.0</c:v>
                </c:pt>
              </c:numCache>
            </c:numRef>
          </c:cat>
          <c:val>
            <c:numRef>
              <c:f>UR!$C$2:$C$261</c:f>
              <c:numCache>
                <c:formatCode>0.0</c:formatCode>
                <c:ptCount val="260"/>
                <c:pt idx="0">
                  <c:v>2.5286347074</c:v>
                </c:pt>
                <c:pt idx="1">
                  <c:v>2.576788989099998</c:v>
                </c:pt>
                <c:pt idx="2">
                  <c:v>2.6464077464</c:v>
                </c:pt>
                <c:pt idx="3">
                  <c:v>2.7449771298</c:v>
                </c:pt>
                <c:pt idx="4">
                  <c:v>2.8698925616</c:v>
                </c:pt>
                <c:pt idx="5">
                  <c:v>3.0034015034</c:v>
                </c:pt>
                <c:pt idx="6">
                  <c:v>3.1232729007</c:v>
                </c:pt>
                <c:pt idx="7">
                  <c:v>3.2486891069</c:v>
                </c:pt>
                <c:pt idx="8">
                  <c:v>3.406249612099999</c:v>
                </c:pt>
                <c:pt idx="9">
                  <c:v>3.5799293256</c:v>
                </c:pt>
                <c:pt idx="10">
                  <c:v>3.7520383633</c:v>
                </c:pt>
                <c:pt idx="11">
                  <c:v>3.9191041525</c:v>
                </c:pt>
                <c:pt idx="12">
                  <c:v>4.0718868301</c:v>
                </c:pt>
                <c:pt idx="13">
                  <c:v>4.214351067299967</c:v>
                </c:pt>
                <c:pt idx="14">
                  <c:v>4.341807936299975</c:v>
                </c:pt>
                <c:pt idx="15">
                  <c:v>4.4468424229</c:v>
                </c:pt>
                <c:pt idx="16">
                  <c:v>4.5217121794</c:v>
                </c:pt>
                <c:pt idx="17">
                  <c:v>4.5807283218</c:v>
                </c:pt>
                <c:pt idx="18">
                  <c:v>4.644985708799942</c:v>
                </c:pt>
                <c:pt idx="19">
                  <c:v>4.704480310799967</c:v>
                </c:pt>
                <c:pt idx="20">
                  <c:v>4.7595828648</c:v>
                </c:pt>
                <c:pt idx="21">
                  <c:v>4.829224757099984</c:v>
                </c:pt>
                <c:pt idx="22">
                  <c:v>4.9292443196</c:v>
                </c:pt>
                <c:pt idx="23">
                  <c:v>5.072142786</c:v>
                </c:pt>
                <c:pt idx="24">
                  <c:v>5.2470207169</c:v>
                </c:pt>
                <c:pt idx="25">
                  <c:v>5.4214730051</c:v>
                </c:pt>
                <c:pt idx="26">
                  <c:v>5.5754012947</c:v>
                </c:pt>
                <c:pt idx="27">
                  <c:v>5.7064913218</c:v>
                </c:pt>
                <c:pt idx="28">
                  <c:v>5.8285681105</c:v>
                </c:pt>
                <c:pt idx="29">
                  <c:v>5.944532977699963</c:v>
                </c:pt>
                <c:pt idx="30">
                  <c:v>6.0432867173</c:v>
                </c:pt>
                <c:pt idx="31">
                  <c:v>6.124859960999949</c:v>
                </c:pt>
                <c:pt idx="32">
                  <c:v>6.1937657529</c:v>
                </c:pt>
                <c:pt idx="33">
                  <c:v>6.2458980376</c:v>
                </c:pt>
                <c:pt idx="34">
                  <c:v>6.264734287699957</c:v>
                </c:pt>
                <c:pt idx="35">
                  <c:v>6.2402840906</c:v>
                </c:pt>
                <c:pt idx="36">
                  <c:v>6.190396564299975</c:v>
                </c:pt>
                <c:pt idx="37">
                  <c:v>6.1310437906</c:v>
                </c:pt>
                <c:pt idx="38">
                  <c:v>6.0894318545</c:v>
                </c:pt>
                <c:pt idx="39">
                  <c:v>6.0781265874</c:v>
                </c:pt>
                <c:pt idx="40">
                  <c:v>6.0806388882</c:v>
                </c:pt>
                <c:pt idx="41">
                  <c:v>6.0729225105</c:v>
                </c:pt>
                <c:pt idx="42">
                  <c:v>6.054014570899934</c:v>
                </c:pt>
                <c:pt idx="43">
                  <c:v>6.029739573</c:v>
                </c:pt>
                <c:pt idx="44">
                  <c:v>5.997880817799957</c:v>
                </c:pt>
                <c:pt idx="45">
                  <c:v>5.9742292502</c:v>
                </c:pt>
                <c:pt idx="46">
                  <c:v>5.9663028809</c:v>
                </c:pt>
                <c:pt idx="47">
                  <c:v>5.9548491513</c:v>
                </c:pt>
                <c:pt idx="48">
                  <c:v>5.922597762</c:v>
                </c:pt>
                <c:pt idx="49">
                  <c:v>5.861577834399974</c:v>
                </c:pt>
                <c:pt idx="50">
                  <c:v>5.7683614087</c:v>
                </c:pt>
                <c:pt idx="51">
                  <c:v>5.6537410269</c:v>
                </c:pt>
                <c:pt idx="52">
                  <c:v>5.5557727619</c:v>
                </c:pt>
                <c:pt idx="53">
                  <c:v>5.4945477626</c:v>
                </c:pt>
                <c:pt idx="54">
                  <c:v>5.4546461459</c:v>
                </c:pt>
                <c:pt idx="55">
                  <c:v>5.4042589547</c:v>
                </c:pt>
                <c:pt idx="56">
                  <c:v>5.314331466799957</c:v>
                </c:pt>
                <c:pt idx="57">
                  <c:v>5.1827635612</c:v>
                </c:pt>
                <c:pt idx="58">
                  <c:v>5.0497530351</c:v>
                </c:pt>
                <c:pt idx="59">
                  <c:v>4.96549021</c:v>
                </c:pt>
                <c:pt idx="60">
                  <c:v>4.9519461614</c:v>
                </c:pt>
                <c:pt idx="61">
                  <c:v>5.003660512</c:v>
                </c:pt>
                <c:pt idx="62">
                  <c:v>5.0861722713</c:v>
                </c:pt>
                <c:pt idx="63">
                  <c:v>5.1612334264</c:v>
                </c:pt>
                <c:pt idx="64">
                  <c:v>5.2026315929</c:v>
                </c:pt>
                <c:pt idx="65">
                  <c:v>5.200835369599967</c:v>
                </c:pt>
                <c:pt idx="66">
                  <c:v>5.1585124999</c:v>
                </c:pt>
                <c:pt idx="67">
                  <c:v>5.0919637148</c:v>
                </c:pt>
                <c:pt idx="68">
                  <c:v>5.01032097</c:v>
                </c:pt>
                <c:pt idx="69">
                  <c:v>4.9236416367</c:v>
                </c:pt>
                <c:pt idx="70">
                  <c:v>4.8319117096</c:v>
                </c:pt>
                <c:pt idx="71">
                  <c:v>4.724542364399975</c:v>
                </c:pt>
                <c:pt idx="72">
                  <c:v>4.5956734828</c:v>
                </c:pt>
                <c:pt idx="73">
                  <c:v>4.462936053799967</c:v>
                </c:pt>
                <c:pt idx="74">
                  <c:v>4.335154902799974</c:v>
                </c:pt>
                <c:pt idx="75">
                  <c:v>4.228922970899974</c:v>
                </c:pt>
                <c:pt idx="76">
                  <c:v>4.1344633112</c:v>
                </c:pt>
                <c:pt idx="77">
                  <c:v>4.0380786872</c:v>
                </c:pt>
                <c:pt idx="78">
                  <c:v>3.9238870243</c:v>
                </c:pt>
                <c:pt idx="79">
                  <c:v>3.8158899628</c:v>
                </c:pt>
                <c:pt idx="80">
                  <c:v>3.7469859019</c:v>
                </c:pt>
                <c:pt idx="81">
                  <c:v>3.7090415417</c:v>
                </c:pt>
                <c:pt idx="82">
                  <c:v>3.6755184216</c:v>
                </c:pt>
                <c:pt idx="83">
                  <c:v>3.6296833215</c:v>
                </c:pt>
                <c:pt idx="84">
                  <c:v>3.5590950516</c:v>
                </c:pt>
                <c:pt idx="85">
                  <c:v>3.4788437646</c:v>
                </c:pt>
                <c:pt idx="86">
                  <c:v>3.414722482</c:v>
                </c:pt>
                <c:pt idx="87">
                  <c:v>3.3726512971</c:v>
                </c:pt>
                <c:pt idx="88">
                  <c:v>3.3496916088</c:v>
                </c:pt>
                <c:pt idx="89">
                  <c:v>3.341812020499999</c:v>
                </c:pt>
                <c:pt idx="90">
                  <c:v>3.3442810866</c:v>
                </c:pt>
                <c:pt idx="91">
                  <c:v>3.3351417306</c:v>
                </c:pt>
                <c:pt idx="92">
                  <c:v>3.3060778436</c:v>
                </c:pt>
                <c:pt idx="93">
                  <c:v>3.2652688948</c:v>
                </c:pt>
                <c:pt idx="94">
                  <c:v>3.2156863874</c:v>
                </c:pt>
                <c:pt idx="95">
                  <c:v>3.1671501618</c:v>
                </c:pt>
                <c:pt idx="96">
                  <c:v>3.1323992458</c:v>
                </c:pt>
                <c:pt idx="97">
                  <c:v>3.097894762</c:v>
                </c:pt>
                <c:pt idx="98">
                  <c:v>3.0625021185</c:v>
                </c:pt>
                <c:pt idx="99">
                  <c:v>3.0253673309</c:v>
                </c:pt>
                <c:pt idx="100">
                  <c:v>2.9900853582</c:v>
                </c:pt>
                <c:pt idx="101">
                  <c:v>2.9700746314</c:v>
                </c:pt>
                <c:pt idx="102">
                  <c:v>2.9837534263</c:v>
                </c:pt>
                <c:pt idx="103">
                  <c:v>3.012241423399971</c:v>
                </c:pt>
                <c:pt idx="104">
                  <c:v>3.0235108293</c:v>
                </c:pt>
                <c:pt idx="105">
                  <c:v>2.9961260477</c:v>
                </c:pt>
                <c:pt idx="106">
                  <c:v>2.928744555</c:v>
                </c:pt>
                <c:pt idx="107">
                  <c:v>2.8283952547</c:v>
                </c:pt>
                <c:pt idx="108">
                  <c:v>2.7228660229</c:v>
                </c:pt>
                <c:pt idx="109">
                  <c:v>2.634723597</c:v>
                </c:pt>
                <c:pt idx="110">
                  <c:v>2.5623748759</c:v>
                </c:pt>
                <c:pt idx="111">
                  <c:v>2.5070669364</c:v>
                </c:pt>
                <c:pt idx="112">
                  <c:v>2.4633427439</c:v>
                </c:pt>
                <c:pt idx="113">
                  <c:v>2.4170540429</c:v>
                </c:pt>
                <c:pt idx="114">
                  <c:v>2.371664669599999</c:v>
                </c:pt>
                <c:pt idx="115">
                  <c:v>2.3345328568</c:v>
                </c:pt>
                <c:pt idx="116">
                  <c:v>2.3183027935</c:v>
                </c:pt>
                <c:pt idx="117">
                  <c:v>2.3197825509</c:v>
                </c:pt>
                <c:pt idx="118">
                  <c:v>2.3401601352</c:v>
                </c:pt>
                <c:pt idx="119">
                  <c:v>2.376442472499971</c:v>
                </c:pt>
                <c:pt idx="120">
                  <c:v>3.1700006341</c:v>
                </c:pt>
                <c:pt idx="121">
                  <c:v>3.189672504</c:v>
                </c:pt>
                <c:pt idx="122">
                  <c:v>3.1950027311</c:v>
                </c:pt>
                <c:pt idx="123">
                  <c:v>3.1904448372</c:v>
                </c:pt>
                <c:pt idx="124">
                  <c:v>3.185568356</c:v>
                </c:pt>
                <c:pt idx="125">
                  <c:v>3.1745662347</c:v>
                </c:pt>
                <c:pt idx="126">
                  <c:v>3.1443749016</c:v>
                </c:pt>
                <c:pt idx="127">
                  <c:v>3.0989054284</c:v>
                </c:pt>
                <c:pt idx="128">
                  <c:v>3.0543436558</c:v>
                </c:pt>
                <c:pt idx="129">
                  <c:v>3.0371577774</c:v>
                </c:pt>
                <c:pt idx="130">
                  <c:v>3.056150974199999</c:v>
                </c:pt>
                <c:pt idx="131">
                  <c:v>3.1091344758</c:v>
                </c:pt>
                <c:pt idx="132">
                  <c:v>3.1981569345</c:v>
                </c:pt>
                <c:pt idx="133">
                  <c:v>3.3229125665</c:v>
                </c:pt>
                <c:pt idx="134">
                  <c:v>3.4921540085</c:v>
                </c:pt>
                <c:pt idx="135">
                  <c:v>3.6925204653</c:v>
                </c:pt>
                <c:pt idx="136">
                  <c:v>3.91398427</c:v>
                </c:pt>
                <c:pt idx="137">
                  <c:v>4.1606330839</c:v>
                </c:pt>
                <c:pt idx="138">
                  <c:v>4.4384698103</c:v>
                </c:pt>
                <c:pt idx="139">
                  <c:v>4.7496020628</c:v>
                </c:pt>
                <c:pt idx="140">
                  <c:v>5.065175312999967</c:v>
                </c:pt>
                <c:pt idx="141">
                  <c:v>5.3560628381</c:v>
                </c:pt>
                <c:pt idx="142">
                  <c:v>5.606054573999963</c:v>
                </c:pt>
                <c:pt idx="143">
                  <c:v>5.8099500809</c:v>
                </c:pt>
                <c:pt idx="144">
                  <c:v>5.9696816631</c:v>
                </c:pt>
                <c:pt idx="145">
                  <c:v>6.0765587361</c:v>
                </c:pt>
                <c:pt idx="146">
                  <c:v>6.1330412736</c:v>
                </c:pt>
                <c:pt idx="147">
                  <c:v>6.1533304728</c:v>
                </c:pt>
                <c:pt idx="148">
                  <c:v>6.162106111099965</c:v>
                </c:pt>
                <c:pt idx="149">
                  <c:v>6.1746763434</c:v>
                </c:pt>
                <c:pt idx="150">
                  <c:v>6.190985101399963</c:v>
                </c:pt>
                <c:pt idx="151">
                  <c:v>6.2049032249</c:v>
                </c:pt>
                <c:pt idx="152">
                  <c:v>6.219926785</c:v>
                </c:pt>
                <c:pt idx="153">
                  <c:v>6.2373200331</c:v>
                </c:pt>
                <c:pt idx="154">
                  <c:v>6.2537423451</c:v>
                </c:pt>
                <c:pt idx="155">
                  <c:v>6.2615484837</c:v>
                </c:pt>
                <c:pt idx="156">
                  <c:v>6.255285168799984</c:v>
                </c:pt>
                <c:pt idx="157">
                  <c:v>6.2465566436</c:v>
                </c:pt>
                <c:pt idx="158">
                  <c:v>6.250534830699949</c:v>
                </c:pt>
                <c:pt idx="159">
                  <c:v>6.2674974416</c:v>
                </c:pt>
                <c:pt idx="160">
                  <c:v>6.2822539687</c:v>
                </c:pt>
                <c:pt idx="161">
                  <c:v>6.2689914151</c:v>
                </c:pt>
                <c:pt idx="162">
                  <c:v>6.215570582</c:v>
                </c:pt>
                <c:pt idx="163">
                  <c:v>6.123183240499957</c:v>
                </c:pt>
                <c:pt idx="164">
                  <c:v>6.0033874859</c:v>
                </c:pt>
                <c:pt idx="165">
                  <c:v>5.880120477599974</c:v>
                </c:pt>
                <c:pt idx="166">
                  <c:v>5.7677774445</c:v>
                </c:pt>
                <c:pt idx="167">
                  <c:v>5.6766195976</c:v>
                </c:pt>
                <c:pt idx="168">
                  <c:v>5.609887166599967</c:v>
                </c:pt>
                <c:pt idx="169">
                  <c:v>5.5555222972</c:v>
                </c:pt>
                <c:pt idx="170">
                  <c:v>5.4924512896</c:v>
                </c:pt>
                <c:pt idx="171">
                  <c:v>5.416727852</c:v>
                </c:pt>
                <c:pt idx="172">
                  <c:v>5.328462867299963</c:v>
                </c:pt>
                <c:pt idx="173">
                  <c:v>5.2365033086</c:v>
                </c:pt>
                <c:pt idx="174">
                  <c:v>5.146757243</c:v>
                </c:pt>
                <c:pt idx="175">
                  <c:v>5.072854216799959</c:v>
                </c:pt>
                <c:pt idx="176">
                  <c:v>5.0210096683</c:v>
                </c:pt>
                <c:pt idx="177">
                  <c:v>4.9777182158</c:v>
                </c:pt>
                <c:pt idx="178">
                  <c:v>4.9322530188</c:v>
                </c:pt>
                <c:pt idx="179">
                  <c:v>4.8810465345</c:v>
                </c:pt>
                <c:pt idx="180">
                  <c:v>4.8242263341</c:v>
                </c:pt>
                <c:pt idx="181">
                  <c:v>4.7661193433</c:v>
                </c:pt>
                <c:pt idx="182">
                  <c:v>4.7057890882</c:v>
                </c:pt>
                <c:pt idx="183">
                  <c:v>4.6361188358</c:v>
                </c:pt>
                <c:pt idx="184">
                  <c:v>4.5569256346</c:v>
                </c:pt>
                <c:pt idx="185">
                  <c:v>4.4889247005</c:v>
                </c:pt>
                <c:pt idx="186">
                  <c:v>4.461909153</c:v>
                </c:pt>
                <c:pt idx="187">
                  <c:v>4.4738050794</c:v>
                </c:pt>
                <c:pt idx="188">
                  <c:v>4.4960268415</c:v>
                </c:pt>
                <c:pt idx="189">
                  <c:v>4.4817131179</c:v>
                </c:pt>
                <c:pt idx="190">
                  <c:v>4.4142614729</c:v>
                </c:pt>
                <c:pt idx="191">
                  <c:v>4.305044849399962</c:v>
                </c:pt>
                <c:pt idx="192">
                  <c:v>4.1911894158</c:v>
                </c:pt>
                <c:pt idx="193">
                  <c:v>4.098487640699967</c:v>
                </c:pt>
                <c:pt idx="194">
                  <c:v>4.0290421023</c:v>
                </c:pt>
                <c:pt idx="195">
                  <c:v>3.9757802672</c:v>
                </c:pt>
                <c:pt idx="196">
                  <c:v>3.9320743804</c:v>
                </c:pt>
                <c:pt idx="197">
                  <c:v>3.894885666399999</c:v>
                </c:pt>
                <c:pt idx="198">
                  <c:v>3.852545178199997</c:v>
                </c:pt>
                <c:pt idx="199">
                  <c:v>3.7963312985</c:v>
                </c:pt>
                <c:pt idx="200">
                  <c:v>3.7435235327</c:v>
                </c:pt>
                <c:pt idx="201">
                  <c:v>3.7253069637</c:v>
                </c:pt>
                <c:pt idx="202">
                  <c:v>3.7551381804</c:v>
                </c:pt>
                <c:pt idx="203">
                  <c:v>3.803265439699996</c:v>
                </c:pt>
                <c:pt idx="204">
                  <c:v>3.8389262175</c:v>
                </c:pt>
                <c:pt idx="205">
                  <c:v>3.8532708104</c:v>
                </c:pt>
                <c:pt idx="206">
                  <c:v>3.8523325283</c:v>
                </c:pt>
                <c:pt idx="207">
                  <c:v>3.859057749</c:v>
                </c:pt>
                <c:pt idx="208">
                  <c:v>3.879859276099999</c:v>
                </c:pt>
                <c:pt idx="209">
                  <c:v>3.9135015804</c:v>
                </c:pt>
                <c:pt idx="210">
                  <c:v>3.9551417153</c:v>
                </c:pt>
                <c:pt idx="211">
                  <c:v>4.0048671062</c:v>
                </c:pt>
                <c:pt idx="212">
                  <c:v>4.0584647796</c:v>
                </c:pt>
                <c:pt idx="213">
                  <c:v>4.096017261999967</c:v>
                </c:pt>
                <c:pt idx="214">
                  <c:v>4.1022810535</c:v>
                </c:pt>
                <c:pt idx="215">
                  <c:v>4.0919623571</c:v>
                </c:pt>
                <c:pt idx="216">
                  <c:v>4.0795989785</c:v>
                </c:pt>
                <c:pt idx="217">
                  <c:v>4.0959925553</c:v>
                </c:pt>
                <c:pt idx="218">
                  <c:v>4.164502586199946</c:v>
                </c:pt>
                <c:pt idx="219">
                  <c:v>4.2977776922</c:v>
                </c:pt>
                <c:pt idx="220">
                  <c:v>4.4989463288</c:v>
                </c:pt>
                <c:pt idx="221">
                  <c:v>4.7350057723</c:v>
                </c:pt>
                <c:pt idx="222">
                  <c:v>4.9748536434</c:v>
                </c:pt>
                <c:pt idx="223">
                  <c:v>5.212100631199974</c:v>
                </c:pt>
                <c:pt idx="224">
                  <c:v>5.4574788874</c:v>
                </c:pt>
                <c:pt idx="225">
                  <c:v>5.7517000441</c:v>
                </c:pt>
                <c:pt idx="226">
                  <c:v>6.126325172</c:v>
                </c:pt>
                <c:pt idx="227">
                  <c:v>6.5838434878</c:v>
                </c:pt>
                <c:pt idx="228">
                  <c:v>7.0719480607</c:v>
                </c:pt>
                <c:pt idx="229">
                  <c:v>7.5363396349</c:v>
                </c:pt>
                <c:pt idx="230">
                  <c:v>7.9549163855</c:v>
                </c:pt>
                <c:pt idx="231">
                  <c:v>8.2994503083</c:v>
                </c:pt>
                <c:pt idx="232">
                  <c:v>8.5565978222</c:v>
                </c:pt>
                <c:pt idx="233">
                  <c:v>8.7490453327</c:v>
                </c:pt>
                <c:pt idx="234">
                  <c:v>8.900280102</c:v>
                </c:pt>
                <c:pt idx="235">
                  <c:v>9.0257294857</c:v>
                </c:pt>
                <c:pt idx="236">
                  <c:v>9.127139185500001</c:v>
                </c:pt>
                <c:pt idx="237">
                  <c:v>9.2076882103</c:v>
                </c:pt>
                <c:pt idx="238">
                  <c:v>9.259400054</c:v>
                </c:pt>
                <c:pt idx="239">
                  <c:v>9.2934449547</c:v>
                </c:pt>
                <c:pt idx="240">
                  <c:v>9.3259295635</c:v>
                </c:pt>
                <c:pt idx="241">
                  <c:v>9.3361722001</c:v>
                </c:pt>
                <c:pt idx="242">
                  <c:v>9.2952827241</c:v>
                </c:pt>
                <c:pt idx="243">
                  <c:v>9.2009302033</c:v>
                </c:pt>
                <c:pt idx="244">
                  <c:v>9.0876303755</c:v>
                </c:pt>
                <c:pt idx="245">
                  <c:v>9.0016591942</c:v>
                </c:pt>
                <c:pt idx="246">
                  <c:v>8.9631818697</c:v>
                </c:pt>
                <c:pt idx="247">
                  <c:v>8.9661763536</c:v>
                </c:pt>
                <c:pt idx="248">
                  <c:v>8.9855147768</c:v>
                </c:pt>
                <c:pt idx="249">
                  <c:v>8.984911062699998</c:v>
                </c:pt>
                <c:pt idx="250">
                  <c:v>8.937340790299998</c:v>
                </c:pt>
                <c:pt idx="251">
                  <c:v>8.8346629451</c:v>
                </c:pt>
                <c:pt idx="252">
                  <c:v>8.708167171699998</c:v>
                </c:pt>
                <c:pt idx="253">
                  <c:v>8.5863800941</c:v>
                </c:pt>
                <c:pt idx="254">
                  <c:v>8.5012662962</c:v>
                </c:pt>
                <c:pt idx="255">
                  <c:v>8.4721116822</c:v>
                </c:pt>
                <c:pt idx="256">
                  <c:v>8.4780699543</c:v>
                </c:pt>
                <c:pt idx="257">
                  <c:v>8.4709319201</c:v>
                </c:pt>
                <c:pt idx="258">
                  <c:v>8.4230276116</c:v>
                </c:pt>
                <c:pt idx="259">
                  <c:v>8.3259924602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7865896"/>
        <c:axId val="997868936"/>
      </c:lineChart>
      <c:dateAx>
        <c:axId val="997865896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crossAx val="997868936"/>
        <c:crosses val="autoZero"/>
        <c:auto val="1"/>
        <c:lblOffset val="100"/>
        <c:baseTimeUnit val="months"/>
      </c:dateAx>
      <c:valAx>
        <c:axId val="9978689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</a:t>
                </a:r>
                <a:endParaRPr lang="en-US" dirty="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9978658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21355179867222"/>
          <c:y val="0.910357313290384"/>
          <c:w val="0.695269028871391"/>
          <c:h val="0.062914578859460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Manufacturing Productivity</a:t>
            </a:r>
          </a:p>
          <a:p>
            <a:pPr>
              <a:defRPr/>
            </a:pPr>
            <a:r>
              <a:rPr lang="en-US" dirty="0" smtClean="0"/>
              <a:t>San</a:t>
            </a:r>
            <a:r>
              <a:rPr lang="en-US" baseline="0" dirty="0" smtClean="0"/>
              <a:t> Francisco (MSA)</a:t>
            </a:r>
            <a:endParaRPr lang="en-US" dirty="0"/>
          </a:p>
        </c:rich>
      </c:tx>
      <c:layout>
        <c:manualLayout>
          <c:xMode val="edge"/>
          <c:yMode val="edge"/>
          <c:x val="0.187632258858268"/>
          <c:y val="0.0144927536231884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Gross Output</c:v>
                </c:pt>
              </c:strCache>
            </c:strRef>
          </c:tx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22594.0</c:v>
                </c:pt>
                <c:pt idx="1">
                  <c:v>19410.0</c:v>
                </c:pt>
                <c:pt idx="2">
                  <c:v>23050.0</c:v>
                </c:pt>
                <c:pt idx="3">
                  <c:v>26259.0</c:v>
                </c:pt>
                <c:pt idx="4">
                  <c:v>34549.0</c:v>
                </c:pt>
                <c:pt idx="5">
                  <c:v>37409.0</c:v>
                </c:pt>
                <c:pt idx="6">
                  <c:v>40386.0</c:v>
                </c:pt>
                <c:pt idx="7">
                  <c:v>50272.0</c:v>
                </c:pt>
                <c:pt idx="8">
                  <c:v>40697.0</c:v>
                </c:pt>
                <c:pt idx="9">
                  <c:v>40936.0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0305080"/>
        <c:axId val="260301624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Employment</c:v>
                </c:pt>
              </c:strCache>
            </c:strRef>
          </c:tx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169700.0</c:v>
                </c:pt>
                <c:pt idx="1">
                  <c:v>153300.0</c:v>
                </c:pt>
                <c:pt idx="2">
                  <c:v>143200.0</c:v>
                </c:pt>
                <c:pt idx="3">
                  <c:v>142300.0</c:v>
                </c:pt>
                <c:pt idx="4">
                  <c:v>138200.0</c:v>
                </c:pt>
                <c:pt idx="5">
                  <c:v>139300.0</c:v>
                </c:pt>
                <c:pt idx="6">
                  <c:v>137900.0</c:v>
                </c:pt>
                <c:pt idx="7">
                  <c:v>135200.0</c:v>
                </c:pt>
                <c:pt idx="8">
                  <c:v>120900.0</c:v>
                </c:pt>
                <c:pt idx="9">
                  <c:v>116100.0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0288376"/>
        <c:axId val="260293112"/>
      </c:lineChart>
      <c:catAx>
        <c:axId val="260305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260301624"/>
        <c:crosses val="autoZero"/>
        <c:auto val="1"/>
        <c:lblAlgn val="ctr"/>
        <c:lblOffset val="100"/>
        <c:noMultiLvlLbl val="0"/>
      </c:catAx>
      <c:valAx>
        <c:axId val="260301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0305080"/>
        <c:crosses val="autoZero"/>
        <c:crossBetween val="between"/>
        <c:dispUnits>
          <c:builtInUnit val="thousand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en-US" dirty="0" smtClean="0"/>
                    <a:t>Billions</a:t>
                  </a:r>
                  <a:r>
                    <a:rPr lang="en-US" baseline="0" dirty="0" smtClean="0"/>
                    <a:t> of Dollars</a:t>
                  </a:r>
                  <a:endParaRPr lang="en-US" dirty="0"/>
                </a:p>
              </c:rich>
            </c:tx>
          </c:dispUnitsLbl>
        </c:dispUnits>
      </c:valAx>
      <c:valAx>
        <c:axId val="260293112"/>
        <c:scaling>
          <c:orientation val="minMax"/>
          <c:max val="170000.0"/>
          <c:min val="110000.0"/>
        </c:scaling>
        <c:delete val="0"/>
        <c:axPos val="r"/>
        <c:numFmt formatCode="General" sourceLinked="1"/>
        <c:majorTickMark val="out"/>
        <c:minorTickMark val="none"/>
        <c:tickLblPos val="nextTo"/>
        <c:crossAx val="260288376"/>
        <c:crosses val="max"/>
        <c:crossBetween val="between"/>
        <c:majorUnit val="10000.0"/>
        <c:dispUnits>
          <c:builtInUnit val="thousand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en-US" dirty="0" smtClean="0">
                      <a:solidFill>
                        <a:schemeClr val="accent2"/>
                      </a:solidFill>
                    </a:rPr>
                    <a:t>Employment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c:rich>
            </c:tx>
          </c:dispUnitsLbl>
        </c:dispUnits>
      </c:valAx>
      <c:catAx>
        <c:axId val="260288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60293112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U.S. Manufacturing Sector</a:t>
            </a:r>
          </a:p>
          <a:p>
            <a:pPr>
              <a:defRPr/>
            </a:pPr>
            <a:r>
              <a:rPr lang="en-US" dirty="0" smtClean="0"/>
              <a:t>Index, 2005 = 100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Employment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Sheet1!$A$2:$A$25</c:f>
              <c:numCache>
                <c:formatCode>General</c:formatCode>
                <c:ptCount val="24"/>
                <c:pt idx="0">
                  <c:v>1987.0</c:v>
                </c:pt>
                <c:pt idx="1">
                  <c:v>1988.0</c:v>
                </c:pt>
                <c:pt idx="2">
                  <c:v>1989.0</c:v>
                </c:pt>
                <c:pt idx="3">
                  <c:v>1990.0</c:v>
                </c:pt>
                <c:pt idx="4">
                  <c:v>1991.0</c:v>
                </c:pt>
                <c:pt idx="5">
                  <c:v>1992.0</c:v>
                </c:pt>
                <c:pt idx="6">
                  <c:v>1993.0</c:v>
                </c:pt>
                <c:pt idx="7">
                  <c:v>1994.0</c:v>
                </c:pt>
                <c:pt idx="8">
                  <c:v>1995.0</c:v>
                </c:pt>
                <c:pt idx="9">
                  <c:v>1996.0</c:v>
                </c:pt>
                <c:pt idx="10">
                  <c:v>1997.0</c:v>
                </c:pt>
                <c:pt idx="11">
                  <c:v>1998.0</c:v>
                </c:pt>
                <c:pt idx="12">
                  <c:v>1999.0</c:v>
                </c:pt>
                <c:pt idx="13">
                  <c:v>2000.0</c:v>
                </c:pt>
                <c:pt idx="14">
                  <c:v>2001.0</c:v>
                </c:pt>
                <c:pt idx="15">
                  <c:v>2002.0</c:v>
                </c:pt>
                <c:pt idx="16">
                  <c:v>2003.0</c:v>
                </c:pt>
                <c:pt idx="17">
                  <c:v>2004.0</c:v>
                </c:pt>
                <c:pt idx="18">
                  <c:v>2005.0</c:v>
                </c:pt>
                <c:pt idx="19">
                  <c:v>2006.0</c:v>
                </c:pt>
                <c:pt idx="20">
                  <c:v>2007.0</c:v>
                </c:pt>
                <c:pt idx="21">
                  <c:v>2008.0</c:v>
                </c:pt>
                <c:pt idx="22">
                  <c:v>2009.0</c:v>
                </c:pt>
                <c:pt idx="23">
                  <c:v>2010.0</c:v>
                </c:pt>
              </c:numCache>
            </c:numRef>
          </c:cat>
          <c:val>
            <c:numRef>
              <c:f>Sheet1!$B$2:$B$25</c:f>
              <c:numCache>
                <c:formatCode>0.000</c:formatCode>
                <c:ptCount val="24"/>
                <c:pt idx="0">
                  <c:v>123.202</c:v>
                </c:pt>
                <c:pt idx="1">
                  <c:v>125.387</c:v>
                </c:pt>
                <c:pt idx="2">
                  <c:v>126.095</c:v>
                </c:pt>
                <c:pt idx="3">
                  <c:v>124.22</c:v>
                </c:pt>
                <c:pt idx="4">
                  <c:v>119.872</c:v>
                </c:pt>
                <c:pt idx="5">
                  <c:v>117.849</c:v>
                </c:pt>
                <c:pt idx="6">
                  <c:v>117.965</c:v>
                </c:pt>
                <c:pt idx="7">
                  <c:v>119.471</c:v>
                </c:pt>
                <c:pt idx="8">
                  <c:v>121.153</c:v>
                </c:pt>
                <c:pt idx="9">
                  <c:v>121.022</c:v>
                </c:pt>
                <c:pt idx="10">
                  <c:v>122.091</c:v>
                </c:pt>
                <c:pt idx="11">
                  <c:v>123.116</c:v>
                </c:pt>
                <c:pt idx="12">
                  <c:v>121.212</c:v>
                </c:pt>
                <c:pt idx="13">
                  <c:v>120.876</c:v>
                </c:pt>
                <c:pt idx="14">
                  <c:v>115.264</c:v>
                </c:pt>
                <c:pt idx="15">
                  <c:v>106.951</c:v>
                </c:pt>
                <c:pt idx="16">
                  <c:v>101.929</c:v>
                </c:pt>
                <c:pt idx="17">
                  <c:v>100.519</c:v>
                </c:pt>
                <c:pt idx="18">
                  <c:v>99.998</c:v>
                </c:pt>
                <c:pt idx="19">
                  <c:v>99.417</c:v>
                </c:pt>
                <c:pt idx="20">
                  <c:v>97.721</c:v>
                </c:pt>
                <c:pt idx="21">
                  <c:v>94.235</c:v>
                </c:pt>
                <c:pt idx="22">
                  <c:v>83.62799999999998</c:v>
                </c:pt>
                <c:pt idx="23">
                  <c:v>81.287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0252936"/>
        <c:axId val="260247576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Gross Output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Sheet1!$A$2:$A$25</c:f>
              <c:numCache>
                <c:formatCode>General</c:formatCode>
                <c:ptCount val="24"/>
                <c:pt idx="0">
                  <c:v>1987.0</c:v>
                </c:pt>
                <c:pt idx="1">
                  <c:v>1988.0</c:v>
                </c:pt>
                <c:pt idx="2">
                  <c:v>1989.0</c:v>
                </c:pt>
                <c:pt idx="3">
                  <c:v>1990.0</c:v>
                </c:pt>
                <c:pt idx="4">
                  <c:v>1991.0</c:v>
                </c:pt>
                <c:pt idx="5">
                  <c:v>1992.0</c:v>
                </c:pt>
                <c:pt idx="6">
                  <c:v>1993.0</c:v>
                </c:pt>
                <c:pt idx="7">
                  <c:v>1994.0</c:v>
                </c:pt>
                <c:pt idx="8">
                  <c:v>1995.0</c:v>
                </c:pt>
                <c:pt idx="9">
                  <c:v>1996.0</c:v>
                </c:pt>
                <c:pt idx="10">
                  <c:v>1997.0</c:v>
                </c:pt>
                <c:pt idx="11">
                  <c:v>1998.0</c:v>
                </c:pt>
                <c:pt idx="12">
                  <c:v>1999.0</c:v>
                </c:pt>
                <c:pt idx="13">
                  <c:v>2000.0</c:v>
                </c:pt>
                <c:pt idx="14">
                  <c:v>2001.0</c:v>
                </c:pt>
                <c:pt idx="15">
                  <c:v>2002.0</c:v>
                </c:pt>
                <c:pt idx="16">
                  <c:v>2003.0</c:v>
                </c:pt>
                <c:pt idx="17">
                  <c:v>2004.0</c:v>
                </c:pt>
                <c:pt idx="18">
                  <c:v>2005.0</c:v>
                </c:pt>
                <c:pt idx="19">
                  <c:v>2006.0</c:v>
                </c:pt>
                <c:pt idx="20">
                  <c:v>2007.0</c:v>
                </c:pt>
                <c:pt idx="21">
                  <c:v>2008.0</c:v>
                </c:pt>
                <c:pt idx="22">
                  <c:v>2009.0</c:v>
                </c:pt>
                <c:pt idx="23">
                  <c:v>2010.0</c:v>
                </c:pt>
              </c:numCache>
            </c:numRef>
          </c:cat>
          <c:val>
            <c:numRef>
              <c:f>Sheet1!$C$2:$C$25</c:f>
              <c:numCache>
                <c:formatCode>0.000</c:formatCode>
                <c:ptCount val="24"/>
                <c:pt idx="0">
                  <c:v>62.87</c:v>
                </c:pt>
                <c:pt idx="1">
                  <c:v>66.118</c:v>
                </c:pt>
                <c:pt idx="2">
                  <c:v>67.208</c:v>
                </c:pt>
                <c:pt idx="3">
                  <c:v>66.988</c:v>
                </c:pt>
                <c:pt idx="4">
                  <c:v>65.836</c:v>
                </c:pt>
                <c:pt idx="5">
                  <c:v>68.007</c:v>
                </c:pt>
                <c:pt idx="6">
                  <c:v>70.66200000000001</c:v>
                </c:pt>
                <c:pt idx="7">
                  <c:v>74.85299999999998</c:v>
                </c:pt>
                <c:pt idx="8">
                  <c:v>78.781</c:v>
                </c:pt>
                <c:pt idx="9">
                  <c:v>81.464</c:v>
                </c:pt>
                <c:pt idx="10">
                  <c:v>87.446</c:v>
                </c:pt>
                <c:pt idx="11">
                  <c:v>92.07899999999998</c:v>
                </c:pt>
                <c:pt idx="12">
                  <c:v>95.932</c:v>
                </c:pt>
                <c:pt idx="13">
                  <c:v>98.901</c:v>
                </c:pt>
                <c:pt idx="14">
                  <c:v>94.191</c:v>
                </c:pt>
                <c:pt idx="15">
                  <c:v>93.896</c:v>
                </c:pt>
                <c:pt idx="16">
                  <c:v>94.864</c:v>
                </c:pt>
                <c:pt idx="17">
                  <c:v>96.523</c:v>
                </c:pt>
                <c:pt idx="18">
                  <c:v>100.0</c:v>
                </c:pt>
                <c:pt idx="19">
                  <c:v>101.648</c:v>
                </c:pt>
                <c:pt idx="20">
                  <c:v>103.848</c:v>
                </c:pt>
                <c:pt idx="21">
                  <c:v>99.242</c:v>
                </c:pt>
                <c:pt idx="22">
                  <c:v>86.79</c:v>
                </c:pt>
                <c:pt idx="23">
                  <c:v>92.036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0237000"/>
        <c:axId val="260244952"/>
      </c:lineChart>
      <c:catAx>
        <c:axId val="260252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60247576"/>
        <c:crosses val="autoZero"/>
        <c:auto val="1"/>
        <c:lblAlgn val="ctr"/>
        <c:lblOffset val="100"/>
        <c:tickLblSkip val="7"/>
        <c:noMultiLvlLbl val="0"/>
      </c:catAx>
      <c:valAx>
        <c:axId val="260247576"/>
        <c:scaling>
          <c:orientation val="minMax"/>
          <c:min val="80.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260252936"/>
        <c:crosses val="autoZero"/>
        <c:crossBetween val="between"/>
        <c:majorUnit val="10.0"/>
      </c:valAx>
      <c:valAx>
        <c:axId val="260244952"/>
        <c:scaling>
          <c:orientation val="minMax"/>
          <c:min val="60.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Gross</a:t>
                </a:r>
                <a:r>
                  <a:rPr lang="en-US" baseline="0" dirty="0" smtClean="0"/>
                  <a:t> Output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903825136612022"/>
              <c:y val="0.175909696070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260237000"/>
        <c:crosses val="max"/>
        <c:crossBetween val="between"/>
        <c:majorUnit val="10.0"/>
      </c:valAx>
      <c:catAx>
        <c:axId val="2602370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60244952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Oakland (MD) Employment by Industry, YTD to Oct. </a:t>
            </a:r>
          </a:p>
        </c:rich>
      </c:tx>
      <c:layout>
        <c:manualLayout>
          <c:xMode val="edge"/>
          <c:yMode val="edge"/>
          <c:x val="0.11909842519685"/>
          <c:y val="0.014285714285714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04649005738689"/>
          <c:y val="0.114923549318661"/>
          <c:w val="0.671576248943458"/>
          <c:h val="0.603364449930147"/>
        </c:manualLayout>
      </c:layout>
      <c:barChart>
        <c:barDir val="bar"/>
        <c:grouping val="clustered"/>
        <c:varyColors val="0"/>
        <c:ser>
          <c:idx val="0"/>
          <c:order val="0"/>
          <c:tx>
            <c:v>2011</c:v>
          </c:tx>
          <c:invertIfNegative val="0"/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cat>
            <c:strRef>
              <c:f>Sheet1!$A$2:$A$14</c:f>
              <c:strCache>
                <c:ptCount val="13"/>
                <c:pt idx="0">
                  <c:v>Construction</c:v>
                </c:pt>
                <c:pt idx="1">
                  <c:v>Fin. Activities</c:v>
                </c:pt>
                <c:pt idx="2">
                  <c:v>Leisure and Hosp.</c:v>
                </c:pt>
                <c:pt idx="3">
                  <c:v>Government</c:v>
                </c:pt>
                <c:pt idx="4">
                  <c:v>Information</c:v>
                </c:pt>
                <c:pt idx="5">
                  <c:v>Total Nonfarm</c:v>
                </c:pt>
                <c:pt idx="6">
                  <c:v>Retail Trade</c:v>
                </c:pt>
                <c:pt idx="7">
                  <c:v>Manufacturing</c:v>
                </c:pt>
                <c:pt idx="8">
                  <c:v>Professional/Business</c:v>
                </c:pt>
                <c:pt idx="9">
                  <c:v>Transport Warehouse Util.</c:v>
                </c:pt>
                <c:pt idx="10">
                  <c:v>Other Services</c:v>
                </c:pt>
                <c:pt idx="11">
                  <c:v>Education/Health</c:v>
                </c:pt>
                <c:pt idx="12">
                  <c:v>Wholesale Trade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-6.599483</c:v>
                </c:pt>
                <c:pt idx="1">
                  <c:v>-6.355273</c:v>
                </c:pt>
                <c:pt idx="2">
                  <c:v>-2.593078</c:v>
                </c:pt>
                <c:pt idx="3">
                  <c:v>-2.03961</c:v>
                </c:pt>
                <c:pt idx="4">
                  <c:v>-1.266639</c:v>
                </c:pt>
                <c:pt idx="5">
                  <c:v>0.201702</c:v>
                </c:pt>
                <c:pt idx="6">
                  <c:v>0.2063116</c:v>
                </c:pt>
                <c:pt idx="7">
                  <c:v>0.735783</c:v>
                </c:pt>
                <c:pt idx="8">
                  <c:v>1.073584</c:v>
                </c:pt>
                <c:pt idx="9">
                  <c:v>1.70762</c:v>
                </c:pt>
                <c:pt idx="10">
                  <c:v>3.134801</c:v>
                </c:pt>
                <c:pt idx="11">
                  <c:v>4.245836</c:v>
                </c:pt>
                <c:pt idx="12">
                  <c:v>6.653121</c:v>
                </c:pt>
              </c:numCache>
            </c:numRef>
          </c:val>
        </c:ser>
        <c:ser>
          <c:idx val="1"/>
          <c:order val="1"/>
          <c:tx>
            <c:v>2010</c:v>
          </c:tx>
          <c:invertIfNegative val="0"/>
          <c:cat>
            <c:strRef>
              <c:f>Sheet1!$A$2:$A$14</c:f>
              <c:strCache>
                <c:ptCount val="13"/>
                <c:pt idx="0">
                  <c:v>Construction</c:v>
                </c:pt>
                <c:pt idx="1">
                  <c:v>Fin. Activities</c:v>
                </c:pt>
                <c:pt idx="2">
                  <c:v>Leisure and Hosp.</c:v>
                </c:pt>
                <c:pt idx="3">
                  <c:v>Government</c:v>
                </c:pt>
                <c:pt idx="4">
                  <c:v>Information</c:v>
                </c:pt>
                <c:pt idx="5">
                  <c:v>Total Nonfarm</c:v>
                </c:pt>
                <c:pt idx="6">
                  <c:v>Retail Trade</c:v>
                </c:pt>
                <c:pt idx="7">
                  <c:v>Manufacturing</c:v>
                </c:pt>
                <c:pt idx="8">
                  <c:v>Professional/Business</c:v>
                </c:pt>
                <c:pt idx="9">
                  <c:v>Transport Warehouse Util.</c:v>
                </c:pt>
                <c:pt idx="10">
                  <c:v>Other Services</c:v>
                </c:pt>
                <c:pt idx="11">
                  <c:v>Education/Health</c:v>
                </c:pt>
                <c:pt idx="12">
                  <c:v>Wholesale Trade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-7.500908</c:v>
                </c:pt>
                <c:pt idx="1">
                  <c:v>-0.5648592</c:v>
                </c:pt>
                <c:pt idx="2">
                  <c:v>2.030251</c:v>
                </c:pt>
                <c:pt idx="3">
                  <c:v>-1.200814</c:v>
                </c:pt>
                <c:pt idx="4">
                  <c:v>-5.401572</c:v>
                </c:pt>
                <c:pt idx="5">
                  <c:v>-0.7299876</c:v>
                </c:pt>
                <c:pt idx="6">
                  <c:v>-2.29348</c:v>
                </c:pt>
                <c:pt idx="7">
                  <c:v>-5.897280999999978</c:v>
                </c:pt>
                <c:pt idx="8">
                  <c:v>1.661774</c:v>
                </c:pt>
                <c:pt idx="9">
                  <c:v>0.2062049</c:v>
                </c:pt>
                <c:pt idx="10">
                  <c:v>-0.0475314</c:v>
                </c:pt>
                <c:pt idx="11">
                  <c:v>1.378557</c:v>
                </c:pt>
                <c:pt idx="12">
                  <c:v>-0.623737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8016472"/>
        <c:axId val="998019448"/>
      </c:barChart>
      <c:catAx>
        <c:axId val="998016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crossAx val="998019448"/>
        <c:crosses val="autoZero"/>
        <c:auto val="1"/>
        <c:lblAlgn val="ctr"/>
        <c:lblOffset val="100"/>
        <c:tickLblSkip val="1"/>
        <c:noMultiLvlLbl val="0"/>
      </c:catAx>
      <c:valAx>
        <c:axId val="998019448"/>
        <c:scaling>
          <c:orientation val="minMax"/>
          <c:max val="8.0"/>
          <c:min val="-8.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Change (Annualized Rate)</a:t>
                </a:r>
              </a:p>
            </c:rich>
          </c:tx>
          <c:layout>
            <c:manualLayout>
              <c:xMode val="edge"/>
              <c:yMode val="edge"/>
              <c:x val="0.372089394546021"/>
              <c:y val="0.79888492734767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98016472"/>
        <c:crosses val="autoZero"/>
        <c:crossBetween val="between"/>
        <c:majorUnit val="2.0"/>
      </c:valAx>
    </c:plotArea>
    <c:legend>
      <c:legendPos val="b"/>
      <c:layout>
        <c:manualLayout>
          <c:xMode val="edge"/>
          <c:yMode val="edge"/>
          <c:x val="0.405260020463544"/>
          <c:y val="0.867690446391169"/>
          <c:w val="0.200930821147357"/>
          <c:h val="0.072905280222325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San Francisco (MD) Employment by Industry, YTD to Oct. </a:t>
            </a:r>
          </a:p>
        </c:rich>
      </c:tx>
      <c:layout>
        <c:manualLayout>
          <c:xMode val="edge"/>
          <c:yMode val="edge"/>
          <c:x val="0.11909842519685"/>
          <c:y val="0.014285714285714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7214066462031"/>
          <c:y val="0.12057951995131"/>
          <c:w val="0.680050825214645"/>
          <c:h val="0.617660428316026"/>
        </c:manualLayout>
      </c:layout>
      <c:barChart>
        <c:barDir val="bar"/>
        <c:grouping val="clustered"/>
        <c:varyColors val="0"/>
        <c:ser>
          <c:idx val="0"/>
          <c:order val="0"/>
          <c:tx>
            <c:v>2011</c:v>
          </c:tx>
          <c:spPr>
            <a:solidFill>
              <a:schemeClr val="bg1">
                <a:lumMod val="75000"/>
              </a:schemeClr>
            </a:solidFill>
          </c:spPr>
          <c:invertIfNegative val="0"/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Sheet1!$A$2:$A$14</c:f>
              <c:strCache>
                <c:ptCount val="13"/>
                <c:pt idx="0">
                  <c:v>Retail Trade</c:v>
                </c:pt>
                <c:pt idx="1">
                  <c:v>Manufacturing</c:v>
                </c:pt>
                <c:pt idx="2">
                  <c:v>Wholesale Trade</c:v>
                </c:pt>
                <c:pt idx="3">
                  <c:v>Transport Warehouse Util.</c:v>
                </c:pt>
                <c:pt idx="4">
                  <c:v>Government</c:v>
                </c:pt>
                <c:pt idx="5">
                  <c:v>Fin. Activities</c:v>
                </c:pt>
                <c:pt idx="6">
                  <c:v>Information</c:v>
                </c:pt>
                <c:pt idx="7">
                  <c:v>Education/Health</c:v>
                </c:pt>
                <c:pt idx="8">
                  <c:v>Total Nonfarm</c:v>
                </c:pt>
                <c:pt idx="9">
                  <c:v>Other Services</c:v>
                </c:pt>
                <c:pt idx="10">
                  <c:v>Leisure and Hosp.</c:v>
                </c:pt>
                <c:pt idx="11">
                  <c:v>Construction</c:v>
                </c:pt>
                <c:pt idx="12">
                  <c:v>Professional/Business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-4.508792</c:v>
                </c:pt>
                <c:pt idx="1">
                  <c:v>-0.0979069</c:v>
                </c:pt>
                <c:pt idx="2">
                  <c:v>0.4232464</c:v>
                </c:pt>
                <c:pt idx="3">
                  <c:v>0.5701622</c:v>
                </c:pt>
                <c:pt idx="4">
                  <c:v>1.317171</c:v>
                </c:pt>
                <c:pt idx="5">
                  <c:v>1.580487</c:v>
                </c:pt>
                <c:pt idx="6">
                  <c:v>1.881885</c:v>
                </c:pt>
                <c:pt idx="7">
                  <c:v>2.494204</c:v>
                </c:pt>
                <c:pt idx="8">
                  <c:v>2.564801</c:v>
                </c:pt>
                <c:pt idx="9">
                  <c:v>3.74027</c:v>
                </c:pt>
                <c:pt idx="10">
                  <c:v>4.278665</c:v>
                </c:pt>
                <c:pt idx="11">
                  <c:v>5.389133999999998</c:v>
                </c:pt>
                <c:pt idx="12">
                  <c:v>6.057253</c:v>
                </c:pt>
              </c:numCache>
            </c:numRef>
          </c:val>
        </c:ser>
        <c:ser>
          <c:idx val="1"/>
          <c:order val="1"/>
          <c:tx>
            <c:v>2010</c:v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Sheet1!$A$2:$A$14</c:f>
              <c:strCache>
                <c:ptCount val="13"/>
                <c:pt idx="0">
                  <c:v>Retail Trade</c:v>
                </c:pt>
                <c:pt idx="1">
                  <c:v>Manufacturing</c:v>
                </c:pt>
                <c:pt idx="2">
                  <c:v>Wholesale Trade</c:v>
                </c:pt>
                <c:pt idx="3">
                  <c:v>Transport Warehouse Util.</c:v>
                </c:pt>
                <c:pt idx="4">
                  <c:v>Government</c:v>
                </c:pt>
                <c:pt idx="5">
                  <c:v>Fin. Activities</c:v>
                </c:pt>
                <c:pt idx="6">
                  <c:v>Information</c:v>
                </c:pt>
                <c:pt idx="7">
                  <c:v>Education/Health</c:v>
                </c:pt>
                <c:pt idx="8">
                  <c:v>Total Nonfarm</c:v>
                </c:pt>
                <c:pt idx="9">
                  <c:v>Other Services</c:v>
                </c:pt>
                <c:pt idx="10">
                  <c:v>Leisure and Hosp.</c:v>
                </c:pt>
                <c:pt idx="11">
                  <c:v>Construction</c:v>
                </c:pt>
                <c:pt idx="12">
                  <c:v>Professional/Business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-0.8269147</c:v>
                </c:pt>
                <c:pt idx="1">
                  <c:v>1.050047</c:v>
                </c:pt>
                <c:pt idx="2">
                  <c:v>1.29654</c:v>
                </c:pt>
                <c:pt idx="3">
                  <c:v>-1.932181</c:v>
                </c:pt>
                <c:pt idx="4">
                  <c:v>0.6594555</c:v>
                </c:pt>
                <c:pt idx="5">
                  <c:v>-2.363768</c:v>
                </c:pt>
                <c:pt idx="6">
                  <c:v>-0.9240154</c:v>
                </c:pt>
                <c:pt idx="7">
                  <c:v>-0.088763</c:v>
                </c:pt>
                <c:pt idx="8">
                  <c:v>0.2774264</c:v>
                </c:pt>
                <c:pt idx="9">
                  <c:v>-1.508337</c:v>
                </c:pt>
                <c:pt idx="10">
                  <c:v>1.433543</c:v>
                </c:pt>
                <c:pt idx="11">
                  <c:v>-6.012883</c:v>
                </c:pt>
                <c:pt idx="12">
                  <c:v>3.07391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7966200"/>
        <c:axId val="997969176"/>
      </c:barChart>
      <c:catAx>
        <c:axId val="9979662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crossAx val="997969176"/>
        <c:crosses val="autoZero"/>
        <c:auto val="1"/>
        <c:lblAlgn val="ctr"/>
        <c:lblOffset val="100"/>
        <c:tickLblSkip val="1"/>
        <c:noMultiLvlLbl val="0"/>
      </c:catAx>
      <c:valAx>
        <c:axId val="99796917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%</a:t>
                </a:r>
                <a:r>
                  <a:rPr lang="en-US" baseline="0" dirty="0" smtClean="0"/>
                  <a:t> Change</a:t>
                </a:r>
                <a:r>
                  <a:rPr lang="en-US" dirty="0" smtClean="0"/>
                  <a:t> (Annualized </a:t>
                </a:r>
                <a:r>
                  <a:rPr lang="en-US" dirty="0"/>
                  <a:t>Rate)</a:t>
                </a:r>
              </a:p>
            </c:rich>
          </c:tx>
          <c:layout>
            <c:manualLayout>
              <c:xMode val="edge"/>
              <c:yMode val="edge"/>
              <c:x val="0.368662195827216"/>
              <c:y val="0.82766822625432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979662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06055429511989"/>
          <c:y val="0.89916581079539"/>
          <c:w val="0.190713999733084"/>
          <c:h val="0.071848681958233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Imports (TEUs)</a:t>
            </a:r>
          </a:p>
        </c:rich>
      </c:tx>
      <c:layout>
        <c:manualLayout>
          <c:xMode val="edge"/>
          <c:yMode val="edge"/>
          <c:x val="0.371274522888029"/>
          <c:y val="0.0153846153846154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Imports!$B$1:$B$2</c:f>
              <c:strCache>
                <c:ptCount val="1"/>
                <c:pt idx="0">
                  <c:v>Imports 2009</c:v>
                </c:pt>
              </c:strCache>
            </c:strRef>
          </c:tx>
          <c:invertIfNegative val="0"/>
          <c:cat>
            <c:strRef>
              <c:f>Imports!$A$3:$A$14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Imports!$B$3:$B$14</c:f>
              <c:numCache>
                <c:formatCode>General</c:formatCode>
                <c:ptCount val="12"/>
                <c:pt idx="0">
                  <c:v>58287.0</c:v>
                </c:pt>
                <c:pt idx="1">
                  <c:v>41311.0</c:v>
                </c:pt>
                <c:pt idx="2">
                  <c:v>52672.0</c:v>
                </c:pt>
                <c:pt idx="3">
                  <c:v>54997.0</c:v>
                </c:pt>
                <c:pt idx="4">
                  <c:v>59382.0</c:v>
                </c:pt>
                <c:pt idx="5">
                  <c:v>56244.0</c:v>
                </c:pt>
                <c:pt idx="6">
                  <c:v>64724.0</c:v>
                </c:pt>
                <c:pt idx="7">
                  <c:v>61562.0</c:v>
                </c:pt>
                <c:pt idx="8">
                  <c:v>63619.0</c:v>
                </c:pt>
                <c:pt idx="9">
                  <c:v>62233.0</c:v>
                </c:pt>
                <c:pt idx="10">
                  <c:v>59003.0</c:v>
                </c:pt>
                <c:pt idx="11">
                  <c:v>67467.0</c:v>
                </c:pt>
              </c:numCache>
            </c:numRef>
          </c:val>
        </c:ser>
        <c:ser>
          <c:idx val="1"/>
          <c:order val="1"/>
          <c:tx>
            <c:strRef>
              <c:f>Imports!$C$1:$C$2</c:f>
              <c:strCache>
                <c:ptCount val="1"/>
                <c:pt idx="0">
                  <c:v>Imports 2010</c:v>
                </c:pt>
              </c:strCache>
            </c:strRef>
          </c:tx>
          <c:invertIfNegative val="0"/>
          <c:cat>
            <c:strRef>
              <c:f>Imports!$A$3:$A$14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Imports!$C$3:$C$14</c:f>
              <c:numCache>
                <c:formatCode>General</c:formatCode>
                <c:ptCount val="12"/>
                <c:pt idx="0">
                  <c:v>57853.0</c:v>
                </c:pt>
                <c:pt idx="1">
                  <c:v>53934.0</c:v>
                </c:pt>
                <c:pt idx="2">
                  <c:v>60425.0</c:v>
                </c:pt>
                <c:pt idx="3">
                  <c:v>62734.0</c:v>
                </c:pt>
                <c:pt idx="4">
                  <c:v>67118.0</c:v>
                </c:pt>
                <c:pt idx="5">
                  <c:v>73585.0</c:v>
                </c:pt>
                <c:pt idx="6">
                  <c:v>75601.0</c:v>
                </c:pt>
                <c:pt idx="7">
                  <c:v>76547.0</c:v>
                </c:pt>
                <c:pt idx="8">
                  <c:v>73993.0</c:v>
                </c:pt>
                <c:pt idx="9">
                  <c:v>67992.0</c:v>
                </c:pt>
                <c:pt idx="10">
                  <c:v>67342.0</c:v>
                </c:pt>
                <c:pt idx="11">
                  <c:v>65789.0</c:v>
                </c:pt>
              </c:numCache>
            </c:numRef>
          </c:val>
        </c:ser>
        <c:ser>
          <c:idx val="2"/>
          <c:order val="2"/>
          <c:tx>
            <c:strRef>
              <c:f>Imports!$D$1:$D$2</c:f>
              <c:strCache>
                <c:ptCount val="1"/>
                <c:pt idx="0">
                  <c:v>Imports 2011</c:v>
                </c:pt>
              </c:strCache>
            </c:strRef>
          </c:tx>
          <c:invertIfNegative val="0"/>
          <c:cat>
            <c:strRef>
              <c:f>Imports!$A$3:$A$14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Imports!$D$3:$D$14</c:f>
              <c:numCache>
                <c:formatCode>General</c:formatCode>
                <c:ptCount val="12"/>
                <c:pt idx="0">
                  <c:v>62734.0</c:v>
                </c:pt>
                <c:pt idx="1">
                  <c:v>59513.0</c:v>
                </c:pt>
                <c:pt idx="2">
                  <c:v>58040.0</c:v>
                </c:pt>
                <c:pt idx="3">
                  <c:v>65722.0</c:v>
                </c:pt>
                <c:pt idx="4">
                  <c:v>68700.0</c:v>
                </c:pt>
                <c:pt idx="5">
                  <c:v>69824.0</c:v>
                </c:pt>
                <c:pt idx="6">
                  <c:v>69543.0</c:v>
                </c:pt>
                <c:pt idx="7">
                  <c:v>75891.0</c:v>
                </c:pt>
                <c:pt idx="8">
                  <c:v>70257.0</c:v>
                </c:pt>
                <c:pt idx="9">
                  <c:v>65881.0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0600264"/>
        <c:axId val="260603240"/>
      </c:barChart>
      <c:catAx>
        <c:axId val="260600264"/>
        <c:scaling>
          <c:orientation val="minMax"/>
        </c:scaling>
        <c:delete val="0"/>
        <c:axPos val="b"/>
        <c:majorTickMark val="out"/>
        <c:minorTickMark val="none"/>
        <c:tickLblPos val="nextTo"/>
        <c:crossAx val="260603240"/>
        <c:crosses val="autoZero"/>
        <c:auto val="1"/>
        <c:lblAlgn val="ctr"/>
        <c:lblOffset val="100"/>
        <c:noMultiLvlLbl val="0"/>
      </c:catAx>
      <c:valAx>
        <c:axId val="260603240"/>
        <c:scaling>
          <c:orientation val="minMax"/>
          <c:min val="4000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0600264"/>
        <c:crosses val="autoZero"/>
        <c:crossBetween val="between"/>
        <c:dispUnits>
          <c:builtInUnit val="thousands"/>
          <c:dispUnitsLbl>
            <c:layout/>
          </c:dispUnitsLbl>
        </c:dispUnits>
      </c:valAx>
    </c:plotArea>
    <c:legend>
      <c:legendPos val="b"/>
      <c:layout>
        <c:manualLayout>
          <c:xMode val="edge"/>
          <c:yMode val="edge"/>
          <c:x val="0.1"/>
          <c:y val="0.920732889158086"/>
          <c:w val="0.9"/>
          <c:h val="0.063882495457298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Exports (TEUs)</a:t>
            </a:r>
          </a:p>
        </c:rich>
      </c:tx>
      <c:layout>
        <c:manualLayout>
          <c:xMode val="edge"/>
          <c:yMode val="edge"/>
          <c:x val="0.371601049868766"/>
          <c:y val="0.0153846153846154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Exports!$B$1:$B$2</c:f>
              <c:strCache>
                <c:ptCount val="1"/>
                <c:pt idx="0">
                  <c:v>Exports 2009</c:v>
                </c:pt>
              </c:strCache>
            </c:strRef>
          </c:tx>
          <c:invertIfNegative val="0"/>
          <c:cat>
            <c:strRef>
              <c:f>Exports!$A$3:$A$14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Exports!$B$3:$B$14</c:f>
              <c:numCache>
                <c:formatCode>General</c:formatCode>
                <c:ptCount val="12"/>
                <c:pt idx="0">
                  <c:v>63725.0</c:v>
                </c:pt>
                <c:pt idx="1">
                  <c:v>64694.0</c:v>
                </c:pt>
                <c:pt idx="2">
                  <c:v>81739.0</c:v>
                </c:pt>
                <c:pt idx="3">
                  <c:v>80232.0</c:v>
                </c:pt>
                <c:pt idx="4">
                  <c:v>76097.0</c:v>
                </c:pt>
                <c:pt idx="5">
                  <c:v>84822.0</c:v>
                </c:pt>
                <c:pt idx="6">
                  <c:v>84743.0</c:v>
                </c:pt>
                <c:pt idx="7">
                  <c:v>86730.0</c:v>
                </c:pt>
                <c:pt idx="8">
                  <c:v>83916.0</c:v>
                </c:pt>
                <c:pt idx="9">
                  <c:v>85461.0</c:v>
                </c:pt>
                <c:pt idx="10">
                  <c:v>85815.0</c:v>
                </c:pt>
                <c:pt idx="11">
                  <c:v>88908.0</c:v>
                </c:pt>
              </c:numCache>
            </c:numRef>
          </c:val>
        </c:ser>
        <c:ser>
          <c:idx val="1"/>
          <c:order val="1"/>
          <c:tx>
            <c:strRef>
              <c:f>Exports!$C$1:$C$2</c:f>
              <c:strCache>
                <c:ptCount val="1"/>
                <c:pt idx="0">
                  <c:v>Exports 2010</c:v>
                </c:pt>
              </c:strCache>
            </c:strRef>
          </c:tx>
          <c:invertIfNegative val="0"/>
          <c:cat>
            <c:strRef>
              <c:f>Exports!$A$3:$A$14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Exports!$C$3:$C$14</c:f>
              <c:numCache>
                <c:formatCode>General</c:formatCode>
                <c:ptCount val="12"/>
                <c:pt idx="0">
                  <c:v>71109.0</c:v>
                </c:pt>
                <c:pt idx="1">
                  <c:v>71807.0</c:v>
                </c:pt>
                <c:pt idx="2">
                  <c:v>81161.0</c:v>
                </c:pt>
                <c:pt idx="3">
                  <c:v>80616.0</c:v>
                </c:pt>
                <c:pt idx="4">
                  <c:v>79526.0</c:v>
                </c:pt>
                <c:pt idx="5">
                  <c:v>75073.0</c:v>
                </c:pt>
                <c:pt idx="6">
                  <c:v>78954.0</c:v>
                </c:pt>
                <c:pt idx="7">
                  <c:v>79924.0</c:v>
                </c:pt>
                <c:pt idx="8">
                  <c:v>79686.0</c:v>
                </c:pt>
                <c:pt idx="9">
                  <c:v>85677.0</c:v>
                </c:pt>
                <c:pt idx="10">
                  <c:v>88212.0</c:v>
                </c:pt>
                <c:pt idx="11">
                  <c:v>83069.0</c:v>
                </c:pt>
              </c:numCache>
            </c:numRef>
          </c:val>
        </c:ser>
        <c:ser>
          <c:idx val="2"/>
          <c:order val="2"/>
          <c:tx>
            <c:strRef>
              <c:f>Exports!$D$1:$D$2</c:f>
              <c:strCache>
                <c:ptCount val="1"/>
                <c:pt idx="0">
                  <c:v>Exports 2011</c:v>
                </c:pt>
              </c:strCache>
            </c:strRef>
          </c:tx>
          <c:invertIfNegative val="0"/>
          <c:cat>
            <c:strRef>
              <c:f>Exports!$A$3:$A$14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Exports!$D$3:$D$14</c:f>
              <c:numCache>
                <c:formatCode>General</c:formatCode>
                <c:ptCount val="12"/>
                <c:pt idx="0">
                  <c:v>76532.0</c:v>
                </c:pt>
                <c:pt idx="1">
                  <c:v>75370.0</c:v>
                </c:pt>
                <c:pt idx="2">
                  <c:v>89271.0</c:v>
                </c:pt>
                <c:pt idx="3">
                  <c:v>84705.0</c:v>
                </c:pt>
                <c:pt idx="4">
                  <c:v>82973.0</c:v>
                </c:pt>
                <c:pt idx="5">
                  <c:v>82480.0</c:v>
                </c:pt>
                <c:pt idx="6">
                  <c:v>78309.0</c:v>
                </c:pt>
                <c:pt idx="7">
                  <c:v>84817.0</c:v>
                </c:pt>
                <c:pt idx="8">
                  <c:v>80249.0</c:v>
                </c:pt>
                <c:pt idx="9">
                  <c:v>86226.0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0563752"/>
        <c:axId val="260566728"/>
      </c:barChart>
      <c:catAx>
        <c:axId val="260563752"/>
        <c:scaling>
          <c:orientation val="minMax"/>
        </c:scaling>
        <c:delete val="0"/>
        <c:axPos val="b"/>
        <c:majorTickMark val="out"/>
        <c:minorTickMark val="none"/>
        <c:tickLblPos val="nextTo"/>
        <c:crossAx val="260566728"/>
        <c:crosses val="autoZero"/>
        <c:auto val="1"/>
        <c:lblAlgn val="ctr"/>
        <c:lblOffset val="100"/>
        <c:noMultiLvlLbl val="0"/>
      </c:catAx>
      <c:valAx>
        <c:axId val="260566728"/>
        <c:scaling>
          <c:orientation val="minMax"/>
          <c:min val="6000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0563752"/>
        <c:crosses val="autoZero"/>
        <c:crossBetween val="between"/>
        <c:dispUnits>
          <c:builtInUnit val="thousands"/>
          <c:dispUnitsLbl>
            <c:layout/>
          </c:dispUnitsLbl>
        </c:dispUnits>
      </c:valAx>
    </c:plotArea>
    <c:legend>
      <c:legendPos val="b"/>
      <c:layout>
        <c:manualLayout>
          <c:xMode val="edge"/>
          <c:yMode val="edge"/>
          <c:x val="0.1"/>
          <c:y val="0.920732889158086"/>
          <c:w val="0.9"/>
          <c:h val="0.063882495457298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Passenger </a:t>
            </a:r>
            <a:r>
              <a:rPr lang="en-US" dirty="0" smtClean="0"/>
              <a:t>Flows</a:t>
            </a:r>
          </a:p>
          <a:p>
            <a:pPr>
              <a:defRPr/>
            </a:pPr>
            <a:r>
              <a:rPr lang="en-US" dirty="0" smtClean="0"/>
              <a:t>(Seasonally Adjusted Trend)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marker>
            <c:symbol val="none"/>
          </c:marker>
          <c:cat>
            <c:numRef>
              <c:f>Sheet1!$A$2:$A$142</c:f>
              <c:numCache>
                <c:formatCode>mmm\-yy</c:formatCode>
                <c:ptCount val="141"/>
                <c:pt idx="0">
                  <c:v>36526.0</c:v>
                </c:pt>
                <c:pt idx="1">
                  <c:v>36557.0</c:v>
                </c:pt>
                <c:pt idx="2">
                  <c:v>36586.0</c:v>
                </c:pt>
                <c:pt idx="3">
                  <c:v>36617.0</c:v>
                </c:pt>
                <c:pt idx="4">
                  <c:v>36647.0</c:v>
                </c:pt>
                <c:pt idx="5">
                  <c:v>36678.0</c:v>
                </c:pt>
                <c:pt idx="6">
                  <c:v>36708.0</c:v>
                </c:pt>
                <c:pt idx="7">
                  <c:v>36739.0</c:v>
                </c:pt>
                <c:pt idx="8">
                  <c:v>36770.0</c:v>
                </c:pt>
                <c:pt idx="9">
                  <c:v>36800.0</c:v>
                </c:pt>
                <c:pt idx="10">
                  <c:v>36831.0</c:v>
                </c:pt>
                <c:pt idx="11">
                  <c:v>36861.0</c:v>
                </c:pt>
                <c:pt idx="12">
                  <c:v>36892.0</c:v>
                </c:pt>
                <c:pt idx="13">
                  <c:v>36923.0</c:v>
                </c:pt>
                <c:pt idx="14">
                  <c:v>36951.0</c:v>
                </c:pt>
                <c:pt idx="15">
                  <c:v>36982.0</c:v>
                </c:pt>
                <c:pt idx="16">
                  <c:v>37012.0</c:v>
                </c:pt>
                <c:pt idx="17">
                  <c:v>37043.0</c:v>
                </c:pt>
                <c:pt idx="18">
                  <c:v>37073.0</c:v>
                </c:pt>
                <c:pt idx="19">
                  <c:v>37104.0</c:v>
                </c:pt>
                <c:pt idx="20">
                  <c:v>37135.0</c:v>
                </c:pt>
                <c:pt idx="21">
                  <c:v>37165.0</c:v>
                </c:pt>
                <c:pt idx="22">
                  <c:v>37196.0</c:v>
                </c:pt>
                <c:pt idx="23">
                  <c:v>37226.0</c:v>
                </c:pt>
                <c:pt idx="24">
                  <c:v>37257.0</c:v>
                </c:pt>
                <c:pt idx="25">
                  <c:v>37288.0</c:v>
                </c:pt>
                <c:pt idx="26">
                  <c:v>37316.0</c:v>
                </c:pt>
                <c:pt idx="27">
                  <c:v>37347.0</c:v>
                </c:pt>
                <c:pt idx="28">
                  <c:v>37377.0</c:v>
                </c:pt>
                <c:pt idx="29">
                  <c:v>37408.0</c:v>
                </c:pt>
                <c:pt idx="30">
                  <c:v>37438.0</c:v>
                </c:pt>
                <c:pt idx="31">
                  <c:v>37469.0</c:v>
                </c:pt>
                <c:pt idx="32">
                  <c:v>37500.0</c:v>
                </c:pt>
                <c:pt idx="33">
                  <c:v>37530.0</c:v>
                </c:pt>
                <c:pt idx="34">
                  <c:v>37561.0</c:v>
                </c:pt>
                <c:pt idx="35">
                  <c:v>37591.0</c:v>
                </c:pt>
                <c:pt idx="36">
                  <c:v>37622.0</c:v>
                </c:pt>
                <c:pt idx="37">
                  <c:v>37653.0</c:v>
                </c:pt>
                <c:pt idx="38">
                  <c:v>37681.0</c:v>
                </c:pt>
                <c:pt idx="39">
                  <c:v>37712.0</c:v>
                </c:pt>
                <c:pt idx="40">
                  <c:v>37742.0</c:v>
                </c:pt>
                <c:pt idx="41">
                  <c:v>37773.0</c:v>
                </c:pt>
                <c:pt idx="42">
                  <c:v>37803.0</c:v>
                </c:pt>
                <c:pt idx="43">
                  <c:v>37834.0</c:v>
                </c:pt>
                <c:pt idx="44">
                  <c:v>37865.0</c:v>
                </c:pt>
                <c:pt idx="45">
                  <c:v>37895.0</c:v>
                </c:pt>
                <c:pt idx="46">
                  <c:v>37926.0</c:v>
                </c:pt>
                <c:pt idx="47">
                  <c:v>37956.0</c:v>
                </c:pt>
                <c:pt idx="48">
                  <c:v>37987.0</c:v>
                </c:pt>
                <c:pt idx="49">
                  <c:v>38018.0</c:v>
                </c:pt>
                <c:pt idx="50">
                  <c:v>38047.0</c:v>
                </c:pt>
                <c:pt idx="51">
                  <c:v>38078.0</c:v>
                </c:pt>
                <c:pt idx="52">
                  <c:v>38108.0</c:v>
                </c:pt>
                <c:pt idx="53">
                  <c:v>38139.0</c:v>
                </c:pt>
                <c:pt idx="54">
                  <c:v>38169.0</c:v>
                </c:pt>
                <c:pt idx="55">
                  <c:v>38200.0</c:v>
                </c:pt>
                <c:pt idx="56">
                  <c:v>38231.0</c:v>
                </c:pt>
                <c:pt idx="57">
                  <c:v>38261.0</c:v>
                </c:pt>
                <c:pt idx="58">
                  <c:v>38292.0</c:v>
                </c:pt>
                <c:pt idx="59">
                  <c:v>38322.0</c:v>
                </c:pt>
                <c:pt idx="60">
                  <c:v>38353.0</c:v>
                </c:pt>
                <c:pt idx="61">
                  <c:v>38384.0</c:v>
                </c:pt>
                <c:pt idx="62">
                  <c:v>38412.0</c:v>
                </c:pt>
                <c:pt idx="63">
                  <c:v>38443.0</c:v>
                </c:pt>
                <c:pt idx="64">
                  <c:v>38473.0</c:v>
                </c:pt>
                <c:pt idx="65">
                  <c:v>38504.0</c:v>
                </c:pt>
                <c:pt idx="66">
                  <c:v>38534.0</c:v>
                </c:pt>
                <c:pt idx="67">
                  <c:v>38565.0</c:v>
                </c:pt>
                <c:pt idx="68">
                  <c:v>38596.0</c:v>
                </c:pt>
                <c:pt idx="69">
                  <c:v>38626.0</c:v>
                </c:pt>
                <c:pt idx="70">
                  <c:v>38657.0</c:v>
                </c:pt>
                <c:pt idx="71">
                  <c:v>38687.0</c:v>
                </c:pt>
                <c:pt idx="72">
                  <c:v>38718.0</c:v>
                </c:pt>
                <c:pt idx="73">
                  <c:v>38749.0</c:v>
                </c:pt>
                <c:pt idx="74">
                  <c:v>38777.0</c:v>
                </c:pt>
                <c:pt idx="75">
                  <c:v>38808.0</c:v>
                </c:pt>
                <c:pt idx="76">
                  <c:v>38838.0</c:v>
                </c:pt>
                <c:pt idx="77">
                  <c:v>38869.0</c:v>
                </c:pt>
                <c:pt idx="78">
                  <c:v>38899.0</c:v>
                </c:pt>
                <c:pt idx="79">
                  <c:v>38930.0</c:v>
                </c:pt>
                <c:pt idx="80">
                  <c:v>38961.0</c:v>
                </c:pt>
                <c:pt idx="81">
                  <c:v>38991.0</c:v>
                </c:pt>
                <c:pt idx="82">
                  <c:v>39022.0</c:v>
                </c:pt>
                <c:pt idx="83">
                  <c:v>39052.0</c:v>
                </c:pt>
                <c:pt idx="84">
                  <c:v>39083.0</c:v>
                </c:pt>
                <c:pt idx="85">
                  <c:v>39114.0</c:v>
                </c:pt>
                <c:pt idx="86">
                  <c:v>39142.0</c:v>
                </c:pt>
                <c:pt idx="87">
                  <c:v>39173.0</c:v>
                </c:pt>
                <c:pt idx="88">
                  <c:v>39203.0</c:v>
                </c:pt>
                <c:pt idx="89">
                  <c:v>39234.0</c:v>
                </c:pt>
                <c:pt idx="90">
                  <c:v>39264.0</c:v>
                </c:pt>
                <c:pt idx="91">
                  <c:v>39295.0</c:v>
                </c:pt>
                <c:pt idx="92">
                  <c:v>39326.0</c:v>
                </c:pt>
                <c:pt idx="93">
                  <c:v>39356.0</c:v>
                </c:pt>
                <c:pt idx="94">
                  <c:v>39387.0</c:v>
                </c:pt>
                <c:pt idx="95">
                  <c:v>39417.0</c:v>
                </c:pt>
                <c:pt idx="96">
                  <c:v>39448.0</c:v>
                </c:pt>
                <c:pt idx="97">
                  <c:v>39479.0</c:v>
                </c:pt>
                <c:pt idx="98">
                  <c:v>39508.0</c:v>
                </c:pt>
                <c:pt idx="99">
                  <c:v>39539.0</c:v>
                </c:pt>
                <c:pt idx="100">
                  <c:v>39569.0</c:v>
                </c:pt>
                <c:pt idx="101">
                  <c:v>39600.0</c:v>
                </c:pt>
                <c:pt idx="102">
                  <c:v>39630.0</c:v>
                </c:pt>
                <c:pt idx="103">
                  <c:v>39661.0</c:v>
                </c:pt>
                <c:pt idx="104">
                  <c:v>39692.0</c:v>
                </c:pt>
                <c:pt idx="105">
                  <c:v>39722.0</c:v>
                </c:pt>
                <c:pt idx="106">
                  <c:v>39753.0</c:v>
                </c:pt>
                <c:pt idx="107">
                  <c:v>39783.0</c:v>
                </c:pt>
                <c:pt idx="108">
                  <c:v>39814.0</c:v>
                </c:pt>
                <c:pt idx="109">
                  <c:v>39845.0</c:v>
                </c:pt>
                <c:pt idx="110">
                  <c:v>39873.0</c:v>
                </c:pt>
                <c:pt idx="111">
                  <c:v>39904.0</c:v>
                </c:pt>
                <c:pt idx="112">
                  <c:v>39934.0</c:v>
                </c:pt>
                <c:pt idx="113">
                  <c:v>39965.0</c:v>
                </c:pt>
                <c:pt idx="114">
                  <c:v>39995.0</c:v>
                </c:pt>
                <c:pt idx="115">
                  <c:v>40026.0</c:v>
                </c:pt>
                <c:pt idx="116">
                  <c:v>40057.0</c:v>
                </c:pt>
                <c:pt idx="117">
                  <c:v>40087.0</c:v>
                </c:pt>
                <c:pt idx="118">
                  <c:v>40118.0</c:v>
                </c:pt>
                <c:pt idx="119">
                  <c:v>40148.0</c:v>
                </c:pt>
                <c:pt idx="120">
                  <c:v>40179.0</c:v>
                </c:pt>
                <c:pt idx="121">
                  <c:v>40210.0</c:v>
                </c:pt>
                <c:pt idx="122">
                  <c:v>40238.0</c:v>
                </c:pt>
                <c:pt idx="123">
                  <c:v>40269.0</c:v>
                </c:pt>
                <c:pt idx="124">
                  <c:v>40299.0</c:v>
                </c:pt>
                <c:pt idx="125">
                  <c:v>40330.0</c:v>
                </c:pt>
                <c:pt idx="126">
                  <c:v>40360.0</c:v>
                </c:pt>
                <c:pt idx="127">
                  <c:v>40391.0</c:v>
                </c:pt>
                <c:pt idx="128">
                  <c:v>40422.0</c:v>
                </c:pt>
                <c:pt idx="129">
                  <c:v>40452.0</c:v>
                </c:pt>
                <c:pt idx="130">
                  <c:v>40483.0</c:v>
                </c:pt>
                <c:pt idx="131">
                  <c:v>40513.0</c:v>
                </c:pt>
                <c:pt idx="132">
                  <c:v>40544.0</c:v>
                </c:pt>
                <c:pt idx="133">
                  <c:v>40575.0</c:v>
                </c:pt>
                <c:pt idx="134">
                  <c:v>40603.0</c:v>
                </c:pt>
                <c:pt idx="135">
                  <c:v>40634.0</c:v>
                </c:pt>
                <c:pt idx="136">
                  <c:v>40664.0</c:v>
                </c:pt>
                <c:pt idx="137">
                  <c:v>40695.0</c:v>
                </c:pt>
                <c:pt idx="138">
                  <c:v>40725.0</c:v>
                </c:pt>
                <c:pt idx="139">
                  <c:v>40756.0</c:v>
                </c:pt>
                <c:pt idx="140">
                  <c:v>40787.0</c:v>
                </c:pt>
              </c:numCache>
            </c:numRef>
          </c:cat>
          <c:val>
            <c:numRef>
              <c:f>Sheet1!$B$2:$B$142</c:f>
              <c:numCache>
                <c:formatCode>_(* #,##0_);_(* \(#,##0\);_(* "-"??_);_(@_)</c:formatCode>
                <c:ptCount val="141"/>
                <c:pt idx="0">
                  <c:v>830458.682007843</c:v>
                </c:pt>
                <c:pt idx="1">
                  <c:v>831851.509872742</c:v>
                </c:pt>
                <c:pt idx="2">
                  <c:v>833276.641670011</c:v>
                </c:pt>
                <c:pt idx="3">
                  <c:v>833841.945634212</c:v>
                </c:pt>
                <c:pt idx="4">
                  <c:v>833728.477624682</c:v>
                </c:pt>
                <c:pt idx="5">
                  <c:v>835106.784579229</c:v>
                </c:pt>
                <c:pt idx="6">
                  <c:v>840903.417919738</c:v>
                </c:pt>
                <c:pt idx="7">
                  <c:v>852277.931863872</c:v>
                </c:pt>
                <c:pt idx="8">
                  <c:v>867474.331833064</c:v>
                </c:pt>
                <c:pt idx="9">
                  <c:v>883558.5718080539</c:v>
                </c:pt>
                <c:pt idx="10">
                  <c:v>899195.495057976</c:v>
                </c:pt>
                <c:pt idx="11">
                  <c:v>913507.337491956</c:v>
                </c:pt>
                <c:pt idx="12">
                  <c:v>927182.964652308</c:v>
                </c:pt>
                <c:pt idx="13">
                  <c:v>940955.061555398</c:v>
                </c:pt>
                <c:pt idx="14">
                  <c:v>954673.031732445</c:v>
                </c:pt>
                <c:pt idx="15">
                  <c:v>967240.430720621</c:v>
                </c:pt>
                <c:pt idx="16">
                  <c:v>977950.786386203</c:v>
                </c:pt>
                <c:pt idx="17">
                  <c:v>987688.143886379</c:v>
                </c:pt>
                <c:pt idx="18">
                  <c:v>996591.459693309</c:v>
                </c:pt>
                <c:pt idx="19">
                  <c:v>1.00642461050843E6</c:v>
                </c:pt>
                <c:pt idx="20">
                  <c:v>815582.665864154</c:v>
                </c:pt>
                <c:pt idx="21">
                  <c:v>831383.813511656</c:v>
                </c:pt>
                <c:pt idx="22">
                  <c:v>849118.886842352</c:v>
                </c:pt>
                <c:pt idx="23">
                  <c:v>868095.385795222</c:v>
                </c:pt>
                <c:pt idx="24">
                  <c:v>887835.731683105</c:v>
                </c:pt>
                <c:pt idx="25">
                  <c:v>906874.788485122</c:v>
                </c:pt>
                <c:pt idx="26">
                  <c:v>925019.229681161</c:v>
                </c:pt>
                <c:pt idx="27">
                  <c:v>941975.801516484</c:v>
                </c:pt>
                <c:pt idx="28">
                  <c:v>958487.753607442</c:v>
                </c:pt>
                <c:pt idx="29">
                  <c:v>975128.234802793</c:v>
                </c:pt>
                <c:pt idx="30">
                  <c:v>991665.14067665</c:v>
                </c:pt>
                <c:pt idx="31">
                  <c:v>1.00802479497798E6</c:v>
                </c:pt>
                <c:pt idx="32">
                  <c:v>1.02312316755253E6</c:v>
                </c:pt>
                <c:pt idx="33">
                  <c:v>1.03619573216983E6</c:v>
                </c:pt>
                <c:pt idx="34">
                  <c:v>1.04568590734993E6</c:v>
                </c:pt>
                <c:pt idx="35">
                  <c:v>1.05040526801566E6</c:v>
                </c:pt>
                <c:pt idx="36">
                  <c:v>1.04999900682161E6</c:v>
                </c:pt>
                <c:pt idx="37">
                  <c:v>1.04728386170016E6</c:v>
                </c:pt>
                <c:pt idx="38">
                  <c:v>1.04508221536002E6</c:v>
                </c:pt>
                <c:pt idx="39">
                  <c:v>1.04522330398988E6</c:v>
                </c:pt>
                <c:pt idx="40">
                  <c:v>1.04856539232238E6</c:v>
                </c:pt>
                <c:pt idx="41">
                  <c:v>1.05382249616733E6</c:v>
                </c:pt>
                <c:pt idx="42">
                  <c:v>1.06023789804885E6</c:v>
                </c:pt>
                <c:pt idx="43">
                  <c:v>1.0660487668507E6</c:v>
                </c:pt>
                <c:pt idx="44">
                  <c:v>1.0709384245729E6</c:v>
                </c:pt>
                <c:pt idx="45">
                  <c:v>1.07564705279822E6</c:v>
                </c:pt>
                <c:pt idx="46">
                  <c:v>1.0823029511678E6</c:v>
                </c:pt>
                <c:pt idx="47">
                  <c:v>1.09101669879E6</c:v>
                </c:pt>
                <c:pt idx="48">
                  <c:v>1.10063585638501E6</c:v>
                </c:pt>
                <c:pt idx="49">
                  <c:v>1.10973886535792E6</c:v>
                </c:pt>
                <c:pt idx="50">
                  <c:v>1.11724824556599E6</c:v>
                </c:pt>
                <c:pt idx="51">
                  <c:v>1.12223982955653E6</c:v>
                </c:pt>
                <c:pt idx="52">
                  <c:v>1.12424110899706E6</c:v>
                </c:pt>
                <c:pt idx="53">
                  <c:v>1.12341206466346E6</c:v>
                </c:pt>
                <c:pt idx="54">
                  <c:v>1.1208709597746E6</c:v>
                </c:pt>
                <c:pt idx="55">
                  <c:v>1.11772568151577E6</c:v>
                </c:pt>
                <c:pt idx="56">
                  <c:v>1.11581773991683E6</c:v>
                </c:pt>
                <c:pt idx="57">
                  <c:v>1.11648676856358E6</c:v>
                </c:pt>
                <c:pt idx="58">
                  <c:v>1.11914859938687E6</c:v>
                </c:pt>
                <c:pt idx="59">
                  <c:v>1.12314887678566E6</c:v>
                </c:pt>
                <c:pt idx="60">
                  <c:v>1.12797219037461E6</c:v>
                </c:pt>
                <c:pt idx="61">
                  <c:v>1.13289909163352E6</c:v>
                </c:pt>
                <c:pt idx="62">
                  <c:v>1.13795920328855E6</c:v>
                </c:pt>
                <c:pt idx="63">
                  <c:v>1.14394371280507E6</c:v>
                </c:pt>
                <c:pt idx="64">
                  <c:v>1.15016614616434E6</c:v>
                </c:pt>
                <c:pt idx="65">
                  <c:v>1.15432023692414E6</c:v>
                </c:pt>
                <c:pt idx="66">
                  <c:v>1.15427314205891E6</c:v>
                </c:pt>
                <c:pt idx="67">
                  <c:v>1.14917469146023E6</c:v>
                </c:pt>
                <c:pt idx="68">
                  <c:v>1.13993952325738E6</c:v>
                </c:pt>
                <c:pt idx="69">
                  <c:v>1.12951902193578E6</c:v>
                </c:pt>
                <c:pt idx="70">
                  <c:v>1.12225690661581E6</c:v>
                </c:pt>
                <c:pt idx="71">
                  <c:v>1.12162372110809E6</c:v>
                </c:pt>
                <c:pt idx="72">
                  <c:v>1.12769708433297E6</c:v>
                </c:pt>
                <c:pt idx="73">
                  <c:v>1.13808764714207E6</c:v>
                </c:pt>
                <c:pt idx="74">
                  <c:v>1.14834424222246E6</c:v>
                </c:pt>
                <c:pt idx="75">
                  <c:v>1.15455306507417E6</c:v>
                </c:pt>
                <c:pt idx="76">
                  <c:v>1.15512706349833E6</c:v>
                </c:pt>
                <c:pt idx="77">
                  <c:v>1.15258008875851E6</c:v>
                </c:pt>
                <c:pt idx="78">
                  <c:v>1.15077012438523E6</c:v>
                </c:pt>
                <c:pt idx="79">
                  <c:v>1.15282160846425E6</c:v>
                </c:pt>
                <c:pt idx="80">
                  <c:v>1.15851956278036E6</c:v>
                </c:pt>
                <c:pt idx="81">
                  <c:v>1.1651234873551E6</c:v>
                </c:pt>
                <c:pt idx="82">
                  <c:v>1.16989498941627E6</c:v>
                </c:pt>
                <c:pt idx="83">
                  <c:v>1.17114426924435E6</c:v>
                </c:pt>
                <c:pt idx="84">
                  <c:v>1.1691036768004E6</c:v>
                </c:pt>
                <c:pt idx="85">
                  <c:v>1.16704517583494E6</c:v>
                </c:pt>
                <c:pt idx="86">
                  <c:v>1.16939246348535E6</c:v>
                </c:pt>
                <c:pt idx="87">
                  <c:v>1.17954236902892E6</c:v>
                </c:pt>
                <c:pt idx="88">
                  <c:v>1.19739891904527E6</c:v>
                </c:pt>
                <c:pt idx="89">
                  <c:v>1.21944587702936E6</c:v>
                </c:pt>
                <c:pt idx="90">
                  <c:v>1.240435390054E6</c:v>
                </c:pt>
                <c:pt idx="91">
                  <c:v>1.25551688526304E6</c:v>
                </c:pt>
                <c:pt idx="92">
                  <c:v>1.14802511747956E6</c:v>
                </c:pt>
                <c:pt idx="93">
                  <c:v>1.14433289269979E6</c:v>
                </c:pt>
                <c:pt idx="94">
                  <c:v>1.13262458474444E6</c:v>
                </c:pt>
                <c:pt idx="95">
                  <c:v>1.11731180707641E6</c:v>
                </c:pt>
                <c:pt idx="96">
                  <c:v>1.10398970985355E6</c:v>
                </c:pt>
                <c:pt idx="97">
                  <c:v>1.09482366658687E6</c:v>
                </c:pt>
                <c:pt idx="98">
                  <c:v>1.08981718755612E6</c:v>
                </c:pt>
                <c:pt idx="99">
                  <c:v>933756.759061825</c:v>
                </c:pt>
                <c:pt idx="100">
                  <c:v>926937.405210969</c:v>
                </c:pt>
                <c:pt idx="101">
                  <c:v>914118.66727381</c:v>
                </c:pt>
                <c:pt idx="102">
                  <c:v>894284.507706166</c:v>
                </c:pt>
                <c:pt idx="103">
                  <c:v>869159.841958061</c:v>
                </c:pt>
                <c:pt idx="104">
                  <c:v>842675.280586569</c:v>
                </c:pt>
                <c:pt idx="105">
                  <c:v>818795.402334558</c:v>
                </c:pt>
                <c:pt idx="106">
                  <c:v>800392.542138797</c:v>
                </c:pt>
                <c:pt idx="107">
                  <c:v>788260.739662579</c:v>
                </c:pt>
                <c:pt idx="108">
                  <c:v>780478.6410139</c:v>
                </c:pt>
                <c:pt idx="109">
                  <c:v>774555.689923128</c:v>
                </c:pt>
                <c:pt idx="110">
                  <c:v>768321.415520611</c:v>
                </c:pt>
                <c:pt idx="111">
                  <c:v>761112.308304888</c:v>
                </c:pt>
                <c:pt idx="112">
                  <c:v>754736.258359818</c:v>
                </c:pt>
                <c:pt idx="113">
                  <c:v>750244.7742104135</c:v>
                </c:pt>
                <c:pt idx="114">
                  <c:v>748975.291117713</c:v>
                </c:pt>
                <c:pt idx="115">
                  <c:v>751826.483341377</c:v>
                </c:pt>
                <c:pt idx="116">
                  <c:v>758032.494215335</c:v>
                </c:pt>
                <c:pt idx="117">
                  <c:v>765244.755216614</c:v>
                </c:pt>
                <c:pt idx="118">
                  <c:v>771430.969468546</c:v>
                </c:pt>
                <c:pt idx="119">
                  <c:v>774108.083330018</c:v>
                </c:pt>
                <c:pt idx="120">
                  <c:v>772928.891759842</c:v>
                </c:pt>
                <c:pt idx="121">
                  <c:v>768819.884359637</c:v>
                </c:pt>
                <c:pt idx="122">
                  <c:v>763016.330085229</c:v>
                </c:pt>
                <c:pt idx="123">
                  <c:v>756958.823660506</c:v>
                </c:pt>
                <c:pt idx="124">
                  <c:v>752207.093577793</c:v>
                </c:pt>
                <c:pt idx="125">
                  <c:v>749963.6999643618</c:v>
                </c:pt>
                <c:pt idx="126">
                  <c:v>750491.7105924537</c:v>
                </c:pt>
                <c:pt idx="127">
                  <c:v>753113.917464197</c:v>
                </c:pt>
                <c:pt idx="128">
                  <c:v>757239.944860052</c:v>
                </c:pt>
                <c:pt idx="129">
                  <c:v>761713.826240838</c:v>
                </c:pt>
                <c:pt idx="130">
                  <c:v>764661.1803693691</c:v>
                </c:pt>
                <c:pt idx="131">
                  <c:v>764843.307168622</c:v>
                </c:pt>
                <c:pt idx="132">
                  <c:v>761381.660358937</c:v>
                </c:pt>
                <c:pt idx="133">
                  <c:v>754058.220740541</c:v>
                </c:pt>
                <c:pt idx="134">
                  <c:v>743561.066666101</c:v>
                </c:pt>
                <c:pt idx="135">
                  <c:v>732339.308007256</c:v>
                </c:pt>
                <c:pt idx="136">
                  <c:v>722947.073732504</c:v>
                </c:pt>
                <c:pt idx="137">
                  <c:v>717682.527006064</c:v>
                </c:pt>
                <c:pt idx="138">
                  <c:v>717192.7724040839</c:v>
                </c:pt>
                <c:pt idx="139">
                  <c:v>720053.31356672</c:v>
                </c:pt>
                <c:pt idx="140">
                  <c:v>723876.857883385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0484984"/>
        <c:axId val="260483096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International</c:v>
                </c:pt>
              </c:strCache>
            </c:strRef>
          </c:tx>
          <c:marker>
            <c:symbol val="none"/>
          </c:marker>
          <c:cat>
            <c:numRef>
              <c:f>Sheet1!$A$2:$A$142</c:f>
              <c:numCache>
                <c:formatCode>mmm\-yy</c:formatCode>
                <c:ptCount val="141"/>
                <c:pt idx="0">
                  <c:v>36526.0</c:v>
                </c:pt>
                <c:pt idx="1">
                  <c:v>36557.0</c:v>
                </c:pt>
                <c:pt idx="2">
                  <c:v>36586.0</c:v>
                </c:pt>
                <c:pt idx="3">
                  <c:v>36617.0</c:v>
                </c:pt>
                <c:pt idx="4">
                  <c:v>36647.0</c:v>
                </c:pt>
                <c:pt idx="5">
                  <c:v>36678.0</c:v>
                </c:pt>
                <c:pt idx="6">
                  <c:v>36708.0</c:v>
                </c:pt>
                <c:pt idx="7">
                  <c:v>36739.0</c:v>
                </c:pt>
                <c:pt idx="8">
                  <c:v>36770.0</c:v>
                </c:pt>
                <c:pt idx="9">
                  <c:v>36800.0</c:v>
                </c:pt>
                <c:pt idx="10">
                  <c:v>36831.0</c:v>
                </c:pt>
                <c:pt idx="11">
                  <c:v>36861.0</c:v>
                </c:pt>
                <c:pt idx="12">
                  <c:v>36892.0</c:v>
                </c:pt>
                <c:pt idx="13">
                  <c:v>36923.0</c:v>
                </c:pt>
                <c:pt idx="14">
                  <c:v>36951.0</c:v>
                </c:pt>
                <c:pt idx="15">
                  <c:v>36982.0</c:v>
                </c:pt>
                <c:pt idx="16">
                  <c:v>37012.0</c:v>
                </c:pt>
                <c:pt idx="17">
                  <c:v>37043.0</c:v>
                </c:pt>
                <c:pt idx="18">
                  <c:v>37073.0</c:v>
                </c:pt>
                <c:pt idx="19">
                  <c:v>37104.0</c:v>
                </c:pt>
                <c:pt idx="20">
                  <c:v>37135.0</c:v>
                </c:pt>
                <c:pt idx="21">
                  <c:v>37165.0</c:v>
                </c:pt>
                <c:pt idx="22">
                  <c:v>37196.0</c:v>
                </c:pt>
                <c:pt idx="23">
                  <c:v>37226.0</c:v>
                </c:pt>
                <c:pt idx="24">
                  <c:v>37257.0</c:v>
                </c:pt>
                <c:pt idx="25">
                  <c:v>37288.0</c:v>
                </c:pt>
                <c:pt idx="26">
                  <c:v>37316.0</c:v>
                </c:pt>
                <c:pt idx="27">
                  <c:v>37347.0</c:v>
                </c:pt>
                <c:pt idx="28">
                  <c:v>37377.0</c:v>
                </c:pt>
                <c:pt idx="29">
                  <c:v>37408.0</c:v>
                </c:pt>
                <c:pt idx="30">
                  <c:v>37438.0</c:v>
                </c:pt>
                <c:pt idx="31">
                  <c:v>37469.0</c:v>
                </c:pt>
                <c:pt idx="32">
                  <c:v>37500.0</c:v>
                </c:pt>
                <c:pt idx="33">
                  <c:v>37530.0</c:v>
                </c:pt>
                <c:pt idx="34">
                  <c:v>37561.0</c:v>
                </c:pt>
                <c:pt idx="35">
                  <c:v>37591.0</c:v>
                </c:pt>
                <c:pt idx="36">
                  <c:v>37622.0</c:v>
                </c:pt>
                <c:pt idx="37">
                  <c:v>37653.0</c:v>
                </c:pt>
                <c:pt idx="38">
                  <c:v>37681.0</c:v>
                </c:pt>
                <c:pt idx="39">
                  <c:v>37712.0</c:v>
                </c:pt>
                <c:pt idx="40">
                  <c:v>37742.0</c:v>
                </c:pt>
                <c:pt idx="41">
                  <c:v>37773.0</c:v>
                </c:pt>
                <c:pt idx="42">
                  <c:v>37803.0</c:v>
                </c:pt>
                <c:pt idx="43">
                  <c:v>37834.0</c:v>
                </c:pt>
                <c:pt idx="44">
                  <c:v>37865.0</c:v>
                </c:pt>
                <c:pt idx="45">
                  <c:v>37895.0</c:v>
                </c:pt>
                <c:pt idx="46">
                  <c:v>37926.0</c:v>
                </c:pt>
                <c:pt idx="47">
                  <c:v>37956.0</c:v>
                </c:pt>
                <c:pt idx="48">
                  <c:v>37987.0</c:v>
                </c:pt>
                <c:pt idx="49">
                  <c:v>38018.0</c:v>
                </c:pt>
                <c:pt idx="50">
                  <c:v>38047.0</c:v>
                </c:pt>
                <c:pt idx="51">
                  <c:v>38078.0</c:v>
                </c:pt>
                <c:pt idx="52">
                  <c:v>38108.0</c:v>
                </c:pt>
                <c:pt idx="53">
                  <c:v>38139.0</c:v>
                </c:pt>
                <c:pt idx="54">
                  <c:v>38169.0</c:v>
                </c:pt>
                <c:pt idx="55">
                  <c:v>38200.0</c:v>
                </c:pt>
                <c:pt idx="56">
                  <c:v>38231.0</c:v>
                </c:pt>
                <c:pt idx="57">
                  <c:v>38261.0</c:v>
                </c:pt>
                <c:pt idx="58">
                  <c:v>38292.0</c:v>
                </c:pt>
                <c:pt idx="59">
                  <c:v>38322.0</c:v>
                </c:pt>
                <c:pt idx="60">
                  <c:v>38353.0</c:v>
                </c:pt>
                <c:pt idx="61">
                  <c:v>38384.0</c:v>
                </c:pt>
                <c:pt idx="62">
                  <c:v>38412.0</c:v>
                </c:pt>
                <c:pt idx="63">
                  <c:v>38443.0</c:v>
                </c:pt>
                <c:pt idx="64">
                  <c:v>38473.0</c:v>
                </c:pt>
                <c:pt idx="65">
                  <c:v>38504.0</c:v>
                </c:pt>
                <c:pt idx="66">
                  <c:v>38534.0</c:v>
                </c:pt>
                <c:pt idx="67">
                  <c:v>38565.0</c:v>
                </c:pt>
                <c:pt idx="68">
                  <c:v>38596.0</c:v>
                </c:pt>
                <c:pt idx="69">
                  <c:v>38626.0</c:v>
                </c:pt>
                <c:pt idx="70">
                  <c:v>38657.0</c:v>
                </c:pt>
                <c:pt idx="71">
                  <c:v>38687.0</c:v>
                </c:pt>
                <c:pt idx="72">
                  <c:v>38718.0</c:v>
                </c:pt>
                <c:pt idx="73">
                  <c:v>38749.0</c:v>
                </c:pt>
                <c:pt idx="74">
                  <c:v>38777.0</c:v>
                </c:pt>
                <c:pt idx="75">
                  <c:v>38808.0</c:v>
                </c:pt>
                <c:pt idx="76">
                  <c:v>38838.0</c:v>
                </c:pt>
                <c:pt idx="77">
                  <c:v>38869.0</c:v>
                </c:pt>
                <c:pt idx="78">
                  <c:v>38899.0</c:v>
                </c:pt>
                <c:pt idx="79">
                  <c:v>38930.0</c:v>
                </c:pt>
                <c:pt idx="80">
                  <c:v>38961.0</c:v>
                </c:pt>
                <c:pt idx="81">
                  <c:v>38991.0</c:v>
                </c:pt>
                <c:pt idx="82">
                  <c:v>39022.0</c:v>
                </c:pt>
                <c:pt idx="83">
                  <c:v>39052.0</c:v>
                </c:pt>
                <c:pt idx="84">
                  <c:v>39083.0</c:v>
                </c:pt>
                <c:pt idx="85">
                  <c:v>39114.0</c:v>
                </c:pt>
                <c:pt idx="86">
                  <c:v>39142.0</c:v>
                </c:pt>
                <c:pt idx="87">
                  <c:v>39173.0</c:v>
                </c:pt>
                <c:pt idx="88">
                  <c:v>39203.0</c:v>
                </c:pt>
                <c:pt idx="89">
                  <c:v>39234.0</c:v>
                </c:pt>
                <c:pt idx="90">
                  <c:v>39264.0</c:v>
                </c:pt>
                <c:pt idx="91">
                  <c:v>39295.0</c:v>
                </c:pt>
                <c:pt idx="92">
                  <c:v>39326.0</c:v>
                </c:pt>
                <c:pt idx="93">
                  <c:v>39356.0</c:v>
                </c:pt>
                <c:pt idx="94">
                  <c:v>39387.0</c:v>
                </c:pt>
                <c:pt idx="95">
                  <c:v>39417.0</c:v>
                </c:pt>
                <c:pt idx="96">
                  <c:v>39448.0</c:v>
                </c:pt>
                <c:pt idx="97">
                  <c:v>39479.0</c:v>
                </c:pt>
                <c:pt idx="98">
                  <c:v>39508.0</c:v>
                </c:pt>
                <c:pt idx="99">
                  <c:v>39539.0</c:v>
                </c:pt>
                <c:pt idx="100">
                  <c:v>39569.0</c:v>
                </c:pt>
                <c:pt idx="101">
                  <c:v>39600.0</c:v>
                </c:pt>
                <c:pt idx="102">
                  <c:v>39630.0</c:v>
                </c:pt>
                <c:pt idx="103">
                  <c:v>39661.0</c:v>
                </c:pt>
                <c:pt idx="104">
                  <c:v>39692.0</c:v>
                </c:pt>
                <c:pt idx="105">
                  <c:v>39722.0</c:v>
                </c:pt>
                <c:pt idx="106">
                  <c:v>39753.0</c:v>
                </c:pt>
                <c:pt idx="107">
                  <c:v>39783.0</c:v>
                </c:pt>
                <c:pt idx="108">
                  <c:v>39814.0</c:v>
                </c:pt>
                <c:pt idx="109">
                  <c:v>39845.0</c:v>
                </c:pt>
                <c:pt idx="110">
                  <c:v>39873.0</c:v>
                </c:pt>
                <c:pt idx="111">
                  <c:v>39904.0</c:v>
                </c:pt>
                <c:pt idx="112">
                  <c:v>39934.0</c:v>
                </c:pt>
                <c:pt idx="113">
                  <c:v>39965.0</c:v>
                </c:pt>
                <c:pt idx="114">
                  <c:v>39995.0</c:v>
                </c:pt>
                <c:pt idx="115">
                  <c:v>40026.0</c:v>
                </c:pt>
                <c:pt idx="116">
                  <c:v>40057.0</c:v>
                </c:pt>
                <c:pt idx="117">
                  <c:v>40087.0</c:v>
                </c:pt>
                <c:pt idx="118">
                  <c:v>40118.0</c:v>
                </c:pt>
                <c:pt idx="119">
                  <c:v>40148.0</c:v>
                </c:pt>
                <c:pt idx="120">
                  <c:v>40179.0</c:v>
                </c:pt>
                <c:pt idx="121">
                  <c:v>40210.0</c:v>
                </c:pt>
                <c:pt idx="122">
                  <c:v>40238.0</c:v>
                </c:pt>
                <c:pt idx="123">
                  <c:v>40269.0</c:v>
                </c:pt>
                <c:pt idx="124">
                  <c:v>40299.0</c:v>
                </c:pt>
                <c:pt idx="125">
                  <c:v>40330.0</c:v>
                </c:pt>
                <c:pt idx="126">
                  <c:v>40360.0</c:v>
                </c:pt>
                <c:pt idx="127">
                  <c:v>40391.0</c:v>
                </c:pt>
                <c:pt idx="128">
                  <c:v>40422.0</c:v>
                </c:pt>
                <c:pt idx="129">
                  <c:v>40452.0</c:v>
                </c:pt>
                <c:pt idx="130">
                  <c:v>40483.0</c:v>
                </c:pt>
                <c:pt idx="131">
                  <c:v>40513.0</c:v>
                </c:pt>
                <c:pt idx="132">
                  <c:v>40544.0</c:v>
                </c:pt>
                <c:pt idx="133">
                  <c:v>40575.0</c:v>
                </c:pt>
                <c:pt idx="134">
                  <c:v>40603.0</c:v>
                </c:pt>
                <c:pt idx="135">
                  <c:v>40634.0</c:v>
                </c:pt>
                <c:pt idx="136">
                  <c:v>40664.0</c:v>
                </c:pt>
                <c:pt idx="137">
                  <c:v>40695.0</c:v>
                </c:pt>
                <c:pt idx="138">
                  <c:v>40725.0</c:v>
                </c:pt>
                <c:pt idx="139">
                  <c:v>40756.0</c:v>
                </c:pt>
                <c:pt idx="140">
                  <c:v>40787.0</c:v>
                </c:pt>
              </c:numCache>
            </c:numRef>
          </c:cat>
          <c:val>
            <c:numRef>
              <c:f>Sheet1!$C$2:$C$139</c:f>
              <c:numCache>
                <c:formatCode>_(* #,##0_);_(* \(#,##0\);_(* "-"??_);_(@_)</c:formatCode>
                <c:ptCount val="138"/>
                <c:pt idx="0">
                  <c:v>5990.6720141177</c:v>
                </c:pt>
                <c:pt idx="1">
                  <c:v>6750.4881396277</c:v>
                </c:pt>
                <c:pt idx="2">
                  <c:v>7527.7093384658</c:v>
                </c:pt>
                <c:pt idx="3">
                  <c:v>8281.416024631601</c:v>
                </c:pt>
                <c:pt idx="4">
                  <c:v>8889.924342887</c:v>
                </c:pt>
                <c:pt idx="5">
                  <c:v>9188.7467548456</c:v>
                </c:pt>
                <c:pt idx="6">
                  <c:v>9072.082003477084</c:v>
                </c:pt>
                <c:pt idx="7">
                  <c:v>8606.2621773734</c:v>
                </c:pt>
                <c:pt idx="8">
                  <c:v>8013.6990452353</c:v>
                </c:pt>
                <c:pt idx="9">
                  <c:v>7449.3648260418</c:v>
                </c:pt>
                <c:pt idx="10">
                  <c:v>7046.0014715027</c:v>
                </c:pt>
                <c:pt idx="11">
                  <c:v>6856.3704580299</c:v>
                </c:pt>
                <c:pt idx="12">
                  <c:v>6842.4086627752</c:v>
                </c:pt>
                <c:pt idx="13">
                  <c:v>6910.769762314</c:v>
                </c:pt>
                <c:pt idx="14">
                  <c:v>7021.4193799991</c:v>
                </c:pt>
                <c:pt idx="15">
                  <c:v>7150.6418726618</c:v>
                </c:pt>
                <c:pt idx="16">
                  <c:v>7257.6253101691</c:v>
                </c:pt>
                <c:pt idx="17">
                  <c:v>7337.1197705028</c:v>
                </c:pt>
                <c:pt idx="18">
                  <c:v>7389.4917499966</c:v>
                </c:pt>
                <c:pt idx="19">
                  <c:v>7377.037849245091</c:v>
                </c:pt>
                <c:pt idx="20">
                  <c:v>7269.9419049384</c:v>
                </c:pt>
                <c:pt idx="21">
                  <c:v>7102.5560376904</c:v>
                </c:pt>
                <c:pt idx="22">
                  <c:v>6906.619942931</c:v>
                </c:pt>
                <c:pt idx="23">
                  <c:v>6724.5673992559</c:v>
                </c:pt>
                <c:pt idx="24">
                  <c:v>6609.347615038</c:v>
                </c:pt>
                <c:pt idx="25">
                  <c:v>6551.8390110424</c:v>
                </c:pt>
                <c:pt idx="26">
                  <c:v>6464.6097119356</c:v>
                </c:pt>
                <c:pt idx="27">
                  <c:v>6353.3583591499</c:v>
                </c:pt>
                <c:pt idx="28">
                  <c:v>6319.5287767286</c:v>
                </c:pt>
                <c:pt idx="29">
                  <c:v>6470.95017572</c:v>
                </c:pt>
                <c:pt idx="30">
                  <c:v>6861.1629416427</c:v>
                </c:pt>
                <c:pt idx="31">
                  <c:v>7494.4908455338</c:v>
                </c:pt>
                <c:pt idx="32">
                  <c:v>8321.664173286401</c:v>
                </c:pt>
                <c:pt idx="33">
                  <c:v>9217.5217737138</c:v>
                </c:pt>
                <c:pt idx="34">
                  <c:v>10034.0101271804</c:v>
                </c:pt>
                <c:pt idx="35">
                  <c:v>10697.2207287656</c:v>
                </c:pt>
                <c:pt idx="36">
                  <c:v>11201.9176885475</c:v>
                </c:pt>
                <c:pt idx="37">
                  <c:v>11592.4459088453</c:v>
                </c:pt>
                <c:pt idx="38">
                  <c:v>11930.4082849518</c:v>
                </c:pt>
                <c:pt idx="39">
                  <c:v>12237.7897176373</c:v>
                </c:pt>
                <c:pt idx="40">
                  <c:v>12502.7978166757</c:v>
                </c:pt>
                <c:pt idx="41">
                  <c:v>12793.5649405763</c:v>
                </c:pt>
                <c:pt idx="42">
                  <c:v>13173.1329529004</c:v>
                </c:pt>
                <c:pt idx="43">
                  <c:v>13677.4653672459</c:v>
                </c:pt>
                <c:pt idx="44">
                  <c:v>14266.1510033447</c:v>
                </c:pt>
                <c:pt idx="45">
                  <c:v>14819.1159696393</c:v>
                </c:pt>
                <c:pt idx="46">
                  <c:v>15246.6513154732</c:v>
                </c:pt>
                <c:pt idx="47">
                  <c:v>15463.1621115321</c:v>
                </c:pt>
                <c:pt idx="48">
                  <c:v>15439.3205380541</c:v>
                </c:pt>
                <c:pt idx="49">
                  <c:v>15274.4097533916</c:v>
                </c:pt>
                <c:pt idx="50">
                  <c:v>15145.4890923232</c:v>
                </c:pt>
                <c:pt idx="51">
                  <c:v>15152.0591111194</c:v>
                </c:pt>
                <c:pt idx="52">
                  <c:v>15282.5374298039</c:v>
                </c:pt>
                <c:pt idx="53">
                  <c:v>15414.9108768044</c:v>
                </c:pt>
                <c:pt idx="54">
                  <c:v>15405.5813002607</c:v>
                </c:pt>
                <c:pt idx="55">
                  <c:v>15231.340894435</c:v>
                </c:pt>
                <c:pt idx="56">
                  <c:v>14993.8845110601</c:v>
                </c:pt>
                <c:pt idx="57">
                  <c:v>14902.175341984</c:v>
                </c:pt>
                <c:pt idx="58">
                  <c:v>15085.37294754</c:v>
                </c:pt>
                <c:pt idx="59">
                  <c:v>15543.5110875335</c:v>
                </c:pt>
                <c:pt idx="60">
                  <c:v>16208.0600481092</c:v>
                </c:pt>
                <c:pt idx="61">
                  <c:v>16911.2758291969</c:v>
                </c:pt>
                <c:pt idx="62">
                  <c:v>17452.17067367499</c:v>
                </c:pt>
                <c:pt idx="63">
                  <c:v>17686.8569227994</c:v>
                </c:pt>
                <c:pt idx="64">
                  <c:v>17655.5667020916</c:v>
                </c:pt>
                <c:pt idx="65">
                  <c:v>17461.3916961782</c:v>
                </c:pt>
                <c:pt idx="66">
                  <c:v>17203.3558437901</c:v>
                </c:pt>
                <c:pt idx="67">
                  <c:v>16991.5857481836</c:v>
                </c:pt>
                <c:pt idx="68">
                  <c:v>16873.8391067549</c:v>
                </c:pt>
                <c:pt idx="69">
                  <c:v>16813.5554477773</c:v>
                </c:pt>
                <c:pt idx="70">
                  <c:v>16787.6670444346</c:v>
                </c:pt>
                <c:pt idx="71">
                  <c:v>16756.5006190585</c:v>
                </c:pt>
                <c:pt idx="72">
                  <c:v>16580.5294482428</c:v>
                </c:pt>
                <c:pt idx="73">
                  <c:v>16233.746943243</c:v>
                </c:pt>
                <c:pt idx="74">
                  <c:v>15850.4645785917</c:v>
                </c:pt>
                <c:pt idx="75">
                  <c:v>15536.710064507</c:v>
                </c:pt>
                <c:pt idx="76">
                  <c:v>15323.6332984908</c:v>
                </c:pt>
                <c:pt idx="77">
                  <c:v>15181.2567115718</c:v>
                </c:pt>
                <c:pt idx="78">
                  <c:v>15074.0085608562</c:v>
                </c:pt>
                <c:pt idx="79">
                  <c:v>14911.9530354667</c:v>
                </c:pt>
                <c:pt idx="80">
                  <c:v>14604.4535359417</c:v>
                </c:pt>
                <c:pt idx="81">
                  <c:v>14134.1023078585</c:v>
                </c:pt>
                <c:pt idx="82">
                  <c:v>13530.6845417914</c:v>
                </c:pt>
                <c:pt idx="83">
                  <c:v>12919.4043170343</c:v>
                </c:pt>
                <c:pt idx="84">
                  <c:v>12488.9998705774</c:v>
                </c:pt>
                <c:pt idx="85">
                  <c:v>12279.1225124404</c:v>
                </c:pt>
                <c:pt idx="86">
                  <c:v>12216.9868309904</c:v>
                </c:pt>
                <c:pt idx="87">
                  <c:v>12257.2174137031</c:v>
                </c:pt>
                <c:pt idx="88">
                  <c:v>12299.0339920084</c:v>
                </c:pt>
                <c:pt idx="89">
                  <c:v>12200.2474316753</c:v>
                </c:pt>
                <c:pt idx="90">
                  <c:v>11981.7900338347</c:v>
                </c:pt>
                <c:pt idx="91">
                  <c:v>11720.5901980761</c:v>
                </c:pt>
                <c:pt idx="92">
                  <c:v>11464.1271921041</c:v>
                </c:pt>
                <c:pt idx="93">
                  <c:v>11338.4588427948</c:v>
                </c:pt>
                <c:pt idx="94">
                  <c:v>11400.182253823</c:v>
                </c:pt>
                <c:pt idx="95">
                  <c:v>11657.1553286752</c:v>
                </c:pt>
                <c:pt idx="96">
                  <c:v>12085.5206239584</c:v>
                </c:pt>
                <c:pt idx="97">
                  <c:v>12728.0616377386</c:v>
                </c:pt>
                <c:pt idx="98">
                  <c:v>13548.5332382047</c:v>
                </c:pt>
                <c:pt idx="99">
                  <c:v>14482.4196754695</c:v>
                </c:pt>
                <c:pt idx="100">
                  <c:v>15441.2904940129</c:v>
                </c:pt>
                <c:pt idx="101">
                  <c:v>16264.9507258105</c:v>
                </c:pt>
                <c:pt idx="102">
                  <c:v>16839.1792567247</c:v>
                </c:pt>
                <c:pt idx="103">
                  <c:v>17132.691112091</c:v>
                </c:pt>
                <c:pt idx="104">
                  <c:v>6797.2663453173</c:v>
                </c:pt>
                <c:pt idx="105">
                  <c:v>6674.4451050367</c:v>
                </c:pt>
                <c:pt idx="106">
                  <c:v>6366.4071710638</c:v>
                </c:pt>
                <c:pt idx="107">
                  <c:v>6032.2969319086</c:v>
                </c:pt>
                <c:pt idx="108">
                  <c:v>5771.0086117842</c:v>
                </c:pt>
                <c:pt idx="109">
                  <c:v>5582.4456196062</c:v>
                </c:pt>
                <c:pt idx="110">
                  <c:v>5507.0850088587</c:v>
                </c:pt>
                <c:pt idx="111">
                  <c:v>5583.1484602257</c:v>
                </c:pt>
                <c:pt idx="112">
                  <c:v>5829.1892717052</c:v>
                </c:pt>
                <c:pt idx="113">
                  <c:v>6276.4921921901</c:v>
                </c:pt>
                <c:pt idx="114">
                  <c:v>14789.3432313595</c:v>
                </c:pt>
                <c:pt idx="115">
                  <c:v>15376.5085409353</c:v>
                </c:pt>
                <c:pt idx="116">
                  <c:v>15977.5422065345</c:v>
                </c:pt>
                <c:pt idx="117">
                  <c:v>16609.0774840585</c:v>
                </c:pt>
                <c:pt idx="118">
                  <c:v>17188.1386634458</c:v>
                </c:pt>
                <c:pt idx="119">
                  <c:v>27527.5759831465</c:v>
                </c:pt>
                <c:pt idx="120">
                  <c:v>27621.958372185</c:v>
                </c:pt>
                <c:pt idx="121">
                  <c:v>19100.8054618784</c:v>
                </c:pt>
                <c:pt idx="122">
                  <c:v>18760.0361519465</c:v>
                </c:pt>
                <c:pt idx="123">
                  <c:v>18213.4926463075</c:v>
                </c:pt>
                <c:pt idx="124">
                  <c:v>17577.1910995658</c:v>
                </c:pt>
                <c:pt idx="125">
                  <c:v>16978.8890651265</c:v>
                </c:pt>
                <c:pt idx="126">
                  <c:v>16506.3309996389</c:v>
                </c:pt>
                <c:pt idx="127">
                  <c:v>16156.6395551963</c:v>
                </c:pt>
                <c:pt idx="128">
                  <c:v>15899.0212350897</c:v>
                </c:pt>
                <c:pt idx="129">
                  <c:v>15728.8795490601</c:v>
                </c:pt>
                <c:pt idx="130">
                  <c:v>15665.6935043037</c:v>
                </c:pt>
                <c:pt idx="131">
                  <c:v>15751.1776283693</c:v>
                </c:pt>
                <c:pt idx="132">
                  <c:v>15912.3022467616</c:v>
                </c:pt>
                <c:pt idx="133">
                  <c:v>16086.440525716</c:v>
                </c:pt>
                <c:pt idx="134">
                  <c:v>16229.6207385243</c:v>
                </c:pt>
                <c:pt idx="135">
                  <c:v>16346.3837537782</c:v>
                </c:pt>
                <c:pt idx="136">
                  <c:v>16447.9621259691</c:v>
                </c:pt>
                <c:pt idx="137">
                  <c:v>16616.2038379502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0471336"/>
        <c:axId val="260477080"/>
      </c:lineChart>
      <c:dateAx>
        <c:axId val="26048498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260483096"/>
        <c:crosses val="autoZero"/>
        <c:auto val="1"/>
        <c:lblOffset val="100"/>
        <c:baseTimeUnit val="months"/>
      </c:dateAx>
      <c:valAx>
        <c:axId val="260483096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260484984"/>
        <c:crosses val="autoZero"/>
        <c:crossBetween val="between"/>
        <c:dispUnits>
          <c:builtInUnit val="thousand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en-US" dirty="0" smtClean="0"/>
                    <a:t>Thousands of Domestic Passengers</a:t>
                  </a:r>
                  <a:endParaRPr lang="en-US" dirty="0"/>
                </a:p>
              </c:rich>
            </c:tx>
          </c:dispUnitsLbl>
        </c:dispUnits>
      </c:valAx>
      <c:valAx>
        <c:axId val="260477080"/>
        <c:scaling>
          <c:orientation val="minMax"/>
          <c:max val="35000.0"/>
        </c:scaling>
        <c:delete val="0"/>
        <c:axPos val="r"/>
        <c:numFmt formatCode="_(* #,##0_);_(* \(#,##0\);_(* &quot;-&quot;??_);_(@_)" sourceLinked="1"/>
        <c:majorTickMark val="out"/>
        <c:minorTickMark val="none"/>
        <c:tickLblPos val="nextTo"/>
        <c:crossAx val="260471336"/>
        <c:crosses val="max"/>
        <c:crossBetween val="between"/>
        <c:dispUnits>
          <c:builtInUnit val="thousand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en-US" dirty="0" smtClean="0"/>
                    <a:t>Thousands of International Passengers</a:t>
                  </a:r>
                </a:p>
              </c:rich>
            </c:tx>
          </c:dispUnitsLbl>
        </c:dispUnits>
      </c:valAx>
      <c:dateAx>
        <c:axId val="260471336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260477080"/>
        <c:crosses val="autoZero"/>
        <c:auto val="1"/>
        <c:lblOffset val="100"/>
        <c:baseTimeUnit val="months"/>
      </c:date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Passenger </a:t>
            </a:r>
            <a:r>
              <a:rPr lang="en-US" dirty="0" smtClean="0"/>
              <a:t>Flows</a:t>
            </a:r>
          </a:p>
          <a:p>
            <a:pPr>
              <a:defRPr/>
            </a:pPr>
            <a:r>
              <a:rPr lang="en-US" dirty="0" smtClean="0"/>
              <a:t>(Seasonally Adjusted Trend)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marker>
            <c:symbol val="none"/>
          </c:marker>
          <c:cat>
            <c:numRef>
              <c:f>Sheet1!$A$2:$A$142</c:f>
              <c:numCache>
                <c:formatCode>mmm\-yy</c:formatCode>
                <c:ptCount val="141"/>
                <c:pt idx="0">
                  <c:v>36526.0</c:v>
                </c:pt>
                <c:pt idx="1">
                  <c:v>36557.0</c:v>
                </c:pt>
                <c:pt idx="2">
                  <c:v>36586.0</c:v>
                </c:pt>
                <c:pt idx="3">
                  <c:v>36617.0</c:v>
                </c:pt>
                <c:pt idx="4">
                  <c:v>36647.0</c:v>
                </c:pt>
                <c:pt idx="5">
                  <c:v>36678.0</c:v>
                </c:pt>
                <c:pt idx="6">
                  <c:v>36708.0</c:v>
                </c:pt>
                <c:pt idx="7">
                  <c:v>36739.0</c:v>
                </c:pt>
                <c:pt idx="8">
                  <c:v>36770.0</c:v>
                </c:pt>
                <c:pt idx="9">
                  <c:v>36800.0</c:v>
                </c:pt>
                <c:pt idx="10">
                  <c:v>36831.0</c:v>
                </c:pt>
                <c:pt idx="11">
                  <c:v>36861.0</c:v>
                </c:pt>
                <c:pt idx="12">
                  <c:v>36892.0</c:v>
                </c:pt>
                <c:pt idx="13">
                  <c:v>36923.0</c:v>
                </c:pt>
                <c:pt idx="14">
                  <c:v>36951.0</c:v>
                </c:pt>
                <c:pt idx="15">
                  <c:v>36982.0</c:v>
                </c:pt>
                <c:pt idx="16">
                  <c:v>37012.0</c:v>
                </c:pt>
                <c:pt idx="17">
                  <c:v>37043.0</c:v>
                </c:pt>
                <c:pt idx="18">
                  <c:v>37073.0</c:v>
                </c:pt>
                <c:pt idx="19">
                  <c:v>37104.0</c:v>
                </c:pt>
                <c:pt idx="20">
                  <c:v>37135.0</c:v>
                </c:pt>
                <c:pt idx="21">
                  <c:v>37165.0</c:v>
                </c:pt>
                <c:pt idx="22">
                  <c:v>37196.0</c:v>
                </c:pt>
                <c:pt idx="23">
                  <c:v>37226.0</c:v>
                </c:pt>
                <c:pt idx="24">
                  <c:v>37257.0</c:v>
                </c:pt>
                <c:pt idx="25">
                  <c:v>37288.0</c:v>
                </c:pt>
                <c:pt idx="26">
                  <c:v>37316.0</c:v>
                </c:pt>
                <c:pt idx="27">
                  <c:v>37347.0</c:v>
                </c:pt>
                <c:pt idx="28">
                  <c:v>37377.0</c:v>
                </c:pt>
                <c:pt idx="29">
                  <c:v>37408.0</c:v>
                </c:pt>
                <c:pt idx="30">
                  <c:v>37438.0</c:v>
                </c:pt>
                <c:pt idx="31">
                  <c:v>37469.0</c:v>
                </c:pt>
                <c:pt idx="32">
                  <c:v>37500.0</c:v>
                </c:pt>
                <c:pt idx="33">
                  <c:v>37530.0</c:v>
                </c:pt>
                <c:pt idx="34">
                  <c:v>37561.0</c:v>
                </c:pt>
                <c:pt idx="35">
                  <c:v>37591.0</c:v>
                </c:pt>
                <c:pt idx="36">
                  <c:v>37622.0</c:v>
                </c:pt>
                <c:pt idx="37">
                  <c:v>37653.0</c:v>
                </c:pt>
                <c:pt idx="38">
                  <c:v>37681.0</c:v>
                </c:pt>
                <c:pt idx="39">
                  <c:v>37712.0</c:v>
                </c:pt>
                <c:pt idx="40">
                  <c:v>37742.0</c:v>
                </c:pt>
                <c:pt idx="41">
                  <c:v>37773.0</c:v>
                </c:pt>
                <c:pt idx="42">
                  <c:v>37803.0</c:v>
                </c:pt>
                <c:pt idx="43">
                  <c:v>37834.0</c:v>
                </c:pt>
                <c:pt idx="44">
                  <c:v>37865.0</c:v>
                </c:pt>
                <c:pt idx="45">
                  <c:v>37895.0</c:v>
                </c:pt>
                <c:pt idx="46">
                  <c:v>37926.0</c:v>
                </c:pt>
                <c:pt idx="47">
                  <c:v>37956.0</c:v>
                </c:pt>
                <c:pt idx="48">
                  <c:v>37987.0</c:v>
                </c:pt>
                <c:pt idx="49">
                  <c:v>38018.0</c:v>
                </c:pt>
                <c:pt idx="50">
                  <c:v>38047.0</c:v>
                </c:pt>
                <c:pt idx="51">
                  <c:v>38078.0</c:v>
                </c:pt>
                <c:pt idx="52">
                  <c:v>38108.0</c:v>
                </c:pt>
                <c:pt idx="53">
                  <c:v>38139.0</c:v>
                </c:pt>
                <c:pt idx="54">
                  <c:v>38169.0</c:v>
                </c:pt>
                <c:pt idx="55">
                  <c:v>38200.0</c:v>
                </c:pt>
                <c:pt idx="56">
                  <c:v>38231.0</c:v>
                </c:pt>
                <c:pt idx="57">
                  <c:v>38261.0</c:v>
                </c:pt>
                <c:pt idx="58">
                  <c:v>38292.0</c:v>
                </c:pt>
                <c:pt idx="59">
                  <c:v>38322.0</c:v>
                </c:pt>
                <c:pt idx="60">
                  <c:v>38353.0</c:v>
                </c:pt>
                <c:pt idx="61">
                  <c:v>38384.0</c:v>
                </c:pt>
                <c:pt idx="62">
                  <c:v>38412.0</c:v>
                </c:pt>
                <c:pt idx="63">
                  <c:v>38443.0</c:v>
                </c:pt>
                <c:pt idx="64">
                  <c:v>38473.0</c:v>
                </c:pt>
                <c:pt idx="65">
                  <c:v>38504.0</c:v>
                </c:pt>
                <c:pt idx="66">
                  <c:v>38534.0</c:v>
                </c:pt>
                <c:pt idx="67">
                  <c:v>38565.0</c:v>
                </c:pt>
                <c:pt idx="68">
                  <c:v>38596.0</c:v>
                </c:pt>
                <c:pt idx="69">
                  <c:v>38626.0</c:v>
                </c:pt>
                <c:pt idx="70">
                  <c:v>38657.0</c:v>
                </c:pt>
                <c:pt idx="71">
                  <c:v>38687.0</c:v>
                </c:pt>
                <c:pt idx="72">
                  <c:v>38718.0</c:v>
                </c:pt>
                <c:pt idx="73">
                  <c:v>38749.0</c:v>
                </c:pt>
                <c:pt idx="74">
                  <c:v>38777.0</c:v>
                </c:pt>
                <c:pt idx="75">
                  <c:v>38808.0</c:v>
                </c:pt>
                <c:pt idx="76">
                  <c:v>38838.0</c:v>
                </c:pt>
                <c:pt idx="77">
                  <c:v>38869.0</c:v>
                </c:pt>
                <c:pt idx="78">
                  <c:v>38899.0</c:v>
                </c:pt>
                <c:pt idx="79">
                  <c:v>38930.0</c:v>
                </c:pt>
                <c:pt idx="80">
                  <c:v>38961.0</c:v>
                </c:pt>
                <c:pt idx="81">
                  <c:v>38991.0</c:v>
                </c:pt>
                <c:pt idx="82">
                  <c:v>39022.0</c:v>
                </c:pt>
                <c:pt idx="83">
                  <c:v>39052.0</c:v>
                </c:pt>
                <c:pt idx="84">
                  <c:v>39083.0</c:v>
                </c:pt>
                <c:pt idx="85">
                  <c:v>39114.0</c:v>
                </c:pt>
                <c:pt idx="86">
                  <c:v>39142.0</c:v>
                </c:pt>
                <c:pt idx="87">
                  <c:v>39173.0</c:v>
                </c:pt>
                <c:pt idx="88">
                  <c:v>39203.0</c:v>
                </c:pt>
                <c:pt idx="89">
                  <c:v>39234.0</c:v>
                </c:pt>
                <c:pt idx="90">
                  <c:v>39264.0</c:v>
                </c:pt>
                <c:pt idx="91">
                  <c:v>39295.0</c:v>
                </c:pt>
                <c:pt idx="92">
                  <c:v>39326.0</c:v>
                </c:pt>
                <c:pt idx="93">
                  <c:v>39356.0</c:v>
                </c:pt>
                <c:pt idx="94">
                  <c:v>39387.0</c:v>
                </c:pt>
                <c:pt idx="95">
                  <c:v>39417.0</c:v>
                </c:pt>
                <c:pt idx="96">
                  <c:v>39448.0</c:v>
                </c:pt>
                <c:pt idx="97">
                  <c:v>39479.0</c:v>
                </c:pt>
                <c:pt idx="98">
                  <c:v>39508.0</c:v>
                </c:pt>
                <c:pt idx="99">
                  <c:v>39539.0</c:v>
                </c:pt>
                <c:pt idx="100">
                  <c:v>39569.0</c:v>
                </c:pt>
                <c:pt idx="101">
                  <c:v>39600.0</c:v>
                </c:pt>
                <c:pt idx="102">
                  <c:v>39630.0</c:v>
                </c:pt>
                <c:pt idx="103">
                  <c:v>39661.0</c:v>
                </c:pt>
                <c:pt idx="104">
                  <c:v>39692.0</c:v>
                </c:pt>
                <c:pt idx="105">
                  <c:v>39722.0</c:v>
                </c:pt>
                <c:pt idx="106">
                  <c:v>39753.0</c:v>
                </c:pt>
                <c:pt idx="107">
                  <c:v>39783.0</c:v>
                </c:pt>
                <c:pt idx="108">
                  <c:v>39814.0</c:v>
                </c:pt>
                <c:pt idx="109">
                  <c:v>39845.0</c:v>
                </c:pt>
                <c:pt idx="110">
                  <c:v>39873.0</c:v>
                </c:pt>
                <c:pt idx="111">
                  <c:v>39904.0</c:v>
                </c:pt>
                <c:pt idx="112">
                  <c:v>39934.0</c:v>
                </c:pt>
                <c:pt idx="113">
                  <c:v>39965.0</c:v>
                </c:pt>
                <c:pt idx="114">
                  <c:v>39995.0</c:v>
                </c:pt>
                <c:pt idx="115">
                  <c:v>40026.0</c:v>
                </c:pt>
                <c:pt idx="116">
                  <c:v>40057.0</c:v>
                </c:pt>
                <c:pt idx="117">
                  <c:v>40087.0</c:v>
                </c:pt>
                <c:pt idx="118">
                  <c:v>40118.0</c:v>
                </c:pt>
                <c:pt idx="119">
                  <c:v>40148.0</c:v>
                </c:pt>
                <c:pt idx="120">
                  <c:v>40179.0</c:v>
                </c:pt>
                <c:pt idx="121">
                  <c:v>40210.0</c:v>
                </c:pt>
                <c:pt idx="122">
                  <c:v>40238.0</c:v>
                </c:pt>
                <c:pt idx="123">
                  <c:v>40269.0</c:v>
                </c:pt>
                <c:pt idx="124">
                  <c:v>40299.0</c:v>
                </c:pt>
                <c:pt idx="125">
                  <c:v>40330.0</c:v>
                </c:pt>
                <c:pt idx="126">
                  <c:v>40360.0</c:v>
                </c:pt>
                <c:pt idx="127">
                  <c:v>40391.0</c:v>
                </c:pt>
                <c:pt idx="128">
                  <c:v>40422.0</c:v>
                </c:pt>
                <c:pt idx="129">
                  <c:v>40452.0</c:v>
                </c:pt>
                <c:pt idx="130">
                  <c:v>40483.0</c:v>
                </c:pt>
                <c:pt idx="131">
                  <c:v>40513.0</c:v>
                </c:pt>
                <c:pt idx="132">
                  <c:v>40544.0</c:v>
                </c:pt>
                <c:pt idx="133">
                  <c:v>40575.0</c:v>
                </c:pt>
                <c:pt idx="134">
                  <c:v>40603.0</c:v>
                </c:pt>
                <c:pt idx="135">
                  <c:v>40634.0</c:v>
                </c:pt>
                <c:pt idx="136">
                  <c:v>40664.0</c:v>
                </c:pt>
                <c:pt idx="137">
                  <c:v>40695.0</c:v>
                </c:pt>
                <c:pt idx="138">
                  <c:v>40725.0</c:v>
                </c:pt>
                <c:pt idx="139">
                  <c:v>40756.0</c:v>
                </c:pt>
                <c:pt idx="140">
                  <c:v>40787.0</c:v>
                </c:pt>
              </c:numCache>
            </c:numRef>
          </c:cat>
          <c:val>
            <c:numRef>
              <c:f>Sheet1!$B$2:$B$142</c:f>
              <c:numCache>
                <c:formatCode>_(* #,##0_);_(* \(#,##0\);_(* "-"??_);_(@_)</c:formatCode>
                <c:ptCount val="141"/>
                <c:pt idx="0">
                  <c:v>2.41659713170793E6</c:v>
                </c:pt>
                <c:pt idx="1">
                  <c:v>2.45692013419133E6</c:v>
                </c:pt>
                <c:pt idx="2">
                  <c:v>2.49677961653573E6</c:v>
                </c:pt>
                <c:pt idx="3">
                  <c:v>2.53562020299948E6</c:v>
                </c:pt>
                <c:pt idx="4">
                  <c:v>2.56710326367628E6</c:v>
                </c:pt>
                <c:pt idx="5">
                  <c:v>2.58280888867218E6</c:v>
                </c:pt>
                <c:pt idx="6">
                  <c:v>2.57552687183588E6</c:v>
                </c:pt>
                <c:pt idx="7">
                  <c:v>2.54418421150527E6</c:v>
                </c:pt>
                <c:pt idx="8">
                  <c:v>2.49745415146165E6</c:v>
                </c:pt>
                <c:pt idx="9">
                  <c:v>2.44104217942044E6</c:v>
                </c:pt>
                <c:pt idx="10">
                  <c:v>2.38132039095951E6</c:v>
                </c:pt>
                <c:pt idx="11">
                  <c:v>2.32559322268857E6</c:v>
                </c:pt>
                <c:pt idx="12">
                  <c:v>2.27901429775757E6</c:v>
                </c:pt>
                <c:pt idx="13">
                  <c:v>2.24162626492918E6</c:v>
                </c:pt>
                <c:pt idx="14">
                  <c:v>2.21398043422091E6</c:v>
                </c:pt>
                <c:pt idx="15">
                  <c:v>2.19604421836612E6</c:v>
                </c:pt>
                <c:pt idx="16">
                  <c:v>2.18814108740743E6</c:v>
                </c:pt>
                <c:pt idx="17">
                  <c:v>2.19391250375522E6</c:v>
                </c:pt>
                <c:pt idx="18">
                  <c:v>2.21556960560524E6</c:v>
                </c:pt>
                <c:pt idx="19">
                  <c:v>2.25522144692122E6</c:v>
                </c:pt>
                <c:pt idx="20">
                  <c:v>1.56394730050161E6</c:v>
                </c:pt>
                <c:pt idx="21">
                  <c:v>1.62827627992538E6</c:v>
                </c:pt>
                <c:pt idx="22">
                  <c:v>1.69179445520662E6</c:v>
                </c:pt>
                <c:pt idx="23">
                  <c:v>1.74504306188586E6</c:v>
                </c:pt>
                <c:pt idx="24">
                  <c:v>1.7843023431178E6</c:v>
                </c:pt>
                <c:pt idx="25">
                  <c:v>1.80971405934895E6</c:v>
                </c:pt>
                <c:pt idx="26">
                  <c:v>1.82520669949654E6</c:v>
                </c:pt>
                <c:pt idx="27">
                  <c:v>1.83287640142757E6</c:v>
                </c:pt>
                <c:pt idx="28">
                  <c:v>1.83484396981657E6</c:v>
                </c:pt>
                <c:pt idx="29">
                  <c:v>1.83070885571721E6</c:v>
                </c:pt>
                <c:pt idx="30">
                  <c:v>1.8212859162621E6</c:v>
                </c:pt>
                <c:pt idx="31">
                  <c:v>1.80714599974221E6</c:v>
                </c:pt>
                <c:pt idx="32">
                  <c:v>1.79108937877997E6</c:v>
                </c:pt>
                <c:pt idx="33">
                  <c:v>1.77828109517778E6</c:v>
                </c:pt>
                <c:pt idx="34">
                  <c:v>1.7706513608718E6</c:v>
                </c:pt>
                <c:pt idx="35">
                  <c:v>1.767836471756E6</c:v>
                </c:pt>
                <c:pt idx="36">
                  <c:v>1.76570088466576E6</c:v>
                </c:pt>
                <c:pt idx="37">
                  <c:v>1.76220727588028E6</c:v>
                </c:pt>
                <c:pt idx="38">
                  <c:v>1.75911376826982E6</c:v>
                </c:pt>
                <c:pt idx="39">
                  <c:v>1.75935030252824E6</c:v>
                </c:pt>
                <c:pt idx="40">
                  <c:v>1.76509822325599E6</c:v>
                </c:pt>
                <c:pt idx="41">
                  <c:v>1.77534854533876E6</c:v>
                </c:pt>
                <c:pt idx="42">
                  <c:v>1.78987673302234E6</c:v>
                </c:pt>
                <c:pt idx="43">
                  <c:v>1.80588430973209E6</c:v>
                </c:pt>
                <c:pt idx="44">
                  <c:v>1.82287779908988E6</c:v>
                </c:pt>
                <c:pt idx="45">
                  <c:v>1.84017013184354E6</c:v>
                </c:pt>
                <c:pt idx="46">
                  <c:v>1.8615293426255E6</c:v>
                </c:pt>
                <c:pt idx="47">
                  <c:v>1.88884040574341E6</c:v>
                </c:pt>
                <c:pt idx="48">
                  <c:v>1.92061506136234E6</c:v>
                </c:pt>
                <c:pt idx="49">
                  <c:v>1.95281424924732E6</c:v>
                </c:pt>
                <c:pt idx="50">
                  <c:v>1.98002268469625E6</c:v>
                </c:pt>
                <c:pt idx="51">
                  <c:v>1.99982694885651E6</c:v>
                </c:pt>
                <c:pt idx="52">
                  <c:v>2.0143914734975E6</c:v>
                </c:pt>
                <c:pt idx="53">
                  <c:v>2.02417025011887E6</c:v>
                </c:pt>
                <c:pt idx="54">
                  <c:v>2.02829439344545E6</c:v>
                </c:pt>
                <c:pt idx="55">
                  <c:v>2.02790513099098E6</c:v>
                </c:pt>
                <c:pt idx="56">
                  <c:v>2.02447621750424E6</c:v>
                </c:pt>
                <c:pt idx="57">
                  <c:v>2.0193478850444E6</c:v>
                </c:pt>
                <c:pt idx="58">
                  <c:v>2.01355018923877E6</c:v>
                </c:pt>
                <c:pt idx="59">
                  <c:v>2.00781245151037E6</c:v>
                </c:pt>
                <c:pt idx="60">
                  <c:v>2.0055897423382E6</c:v>
                </c:pt>
                <c:pt idx="61">
                  <c:v>2.00839441037952E6</c:v>
                </c:pt>
                <c:pt idx="62">
                  <c:v>2.01429917634664E6</c:v>
                </c:pt>
                <c:pt idx="63">
                  <c:v>2.02169144128277E6</c:v>
                </c:pt>
                <c:pt idx="64">
                  <c:v>2.02745050758405E6</c:v>
                </c:pt>
                <c:pt idx="65">
                  <c:v>2.03114111384763E6</c:v>
                </c:pt>
                <c:pt idx="66">
                  <c:v>2.03391263785683E6</c:v>
                </c:pt>
                <c:pt idx="67">
                  <c:v>2.03637708510666E6</c:v>
                </c:pt>
                <c:pt idx="68">
                  <c:v>2.03930397519992E6</c:v>
                </c:pt>
                <c:pt idx="69">
                  <c:v>2.04323698152731E6</c:v>
                </c:pt>
                <c:pt idx="70">
                  <c:v>2.04773110622891E6</c:v>
                </c:pt>
                <c:pt idx="71">
                  <c:v>2.05095917023105E6</c:v>
                </c:pt>
                <c:pt idx="72">
                  <c:v>2.04949035796203E6</c:v>
                </c:pt>
                <c:pt idx="73">
                  <c:v>2.04387324120486E6</c:v>
                </c:pt>
                <c:pt idx="74">
                  <c:v>2.0350242305689E6</c:v>
                </c:pt>
                <c:pt idx="75">
                  <c:v>2.02435885167038E6</c:v>
                </c:pt>
                <c:pt idx="76">
                  <c:v>2.01261648757576E6</c:v>
                </c:pt>
                <c:pt idx="77">
                  <c:v>2.00391605565622E6</c:v>
                </c:pt>
                <c:pt idx="78">
                  <c:v>1.99961404633798E6</c:v>
                </c:pt>
                <c:pt idx="79">
                  <c:v>2.00113167751578E6</c:v>
                </c:pt>
                <c:pt idx="80">
                  <c:v>2.00862060833291E6</c:v>
                </c:pt>
                <c:pt idx="81">
                  <c:v>2.02078309713952E6</c:v>
                </c:pt>
                <c:pt idx="82">
                  <c:v>2.03672351929344E6</c:v>
                </c:pt>
                <c:pt idx="83">
                  <c:v>2.05620698304179E6</c:v>
                </c:pt>
                <c:pt idx="84">
                  <c:v>2.07836390795205E6</c:v>
                </c:pt>
                <c:pt idx="85">
                  <c:v>2.10052685762564E6</c:v>
                </c:pt>
                <c:pt idx="86">
                  <c:v>2.12124830308269E6</c:v>
                </c:pt>
                <c:pt idx="87">
                  <c:v>2.14008689821637E6</c:v>
                </c:pt>
                <c:pt idx="88">
                  <c:v>2.15607705643818E6</c:v>
                </c:pt>
                <c:pt idx="89">
                  <c:v>2.17069157199503E6</c:v>
                </c:pt>
                <c:pt idx="90">
                  <c:v>2.18567701231721E6</c:v>
                </c:pt>
                <c:pt idx="91">
                  <c:v>2.20252615344076E6</c:v>
                </c:pt>
                <c:pt idx="92">
                  <c:v>2.2208017893685E6</c:v>
                </c:pt>
                <c:pt idx="93">
                  <c:v>2.241426052425E6</c:v>
                </c:pt>
                <c:pt idx="94">
                  <c:v>2.26254374033975E6</c:v>
                </c:pt>
                <c:pt idx="95">
                  <c:v>2.2820671464032E6</c:v>
                </c:pt>
                <c:pt idx="96">
                  <c:v>2.30062790914116E6</c:v>
                </c:pt>
                <c:pt idx="97">
                  <c:v>2.31886357578958E6</c:v>
                </c:pt>
                <c:pt idx="98">
                  <c:v>2.33757375166554E6</c:v>
                </c:pt>
                <c:pt idx="99">
                  <c:v>2.3547263449914E6</c:v>
                </c:pt>
                <c:pt idx="100">
                  <c:v>2.36690760943529E6</c:v>
                </c:pt>
                <c:pt idx="101">
                  <c:v>2.3703606223908E6</c:v>
                </c:pt>
                <c:pt idx="102">
                  <c:v>2.3647113165832E6</c:v>
                </c:pt>
                <c:pt idx="103">
                  <c:v>2.35203032033E6</c:v>
                </c:pt>
                <c:pt idx="104">
                  <c:v>2.33520499948291E6</c:v>
                </c:pt>
                <c:pt idx="105">
                  <c:v>2.31769290879921E6</c:v>
                </c:pt>
                <c:pt idx="106">
                  <c:v>2.30529579012126E6</c:v>
                </c:pt>
                <c:pt idx="107">
                  <c:v>2.30288639814106E6</c:v>
                </c:pt>
                <c:pt idx="108">
                  <c:v>2.3099108347274E6</c:v>
                </c:pt>
                <c:pt idx="109">
                  <c:v>2.32552763254672E6</c:v>
                </c:pt>
                <c:pt idx="110">
                  <c:v>2.34832304297424E6</c:v>
                </c:pt>
                <c:pt idx="111">
                  <c:v>2.37600395771001E6</c:v>
                </c:pt>
                <c:pt idx="112">
                  <c:v>2.40586838127481E6</c:v>
                </c:pt>
                <c:pt idx="113">
                  <c:v>2.43161752496019E6</c:v>
                </c:pt>
                <c:pt idx="114">
                  <c:v>2.44862581906493E6</c:v>
                </c:pt>
                <c:pt idx="115">
                  <c:v>2.45773966587527E6</c:v>
                </c:pt>
                <c:pt idx="116">
                  <c:v>2.46238904828725E6</c:v>
                </c:pt>
                <c:pt idx="117">
                  <c:v>2.46582243020772E6</c:v>
                </c:pt>
                <c:pt idx="118">
                  <c:v>2.47076766435864E6</c:v>
                </c:pt>
                <c:pt idx="119">
                  <c:v>2.47767686949983E6</c:v>
                </c:pt>
                <c:pt idx="120">
                  <c:v>2.48637976904818E6</c:v>
                </c:pt>
                <c:pt idx="121">
                  <c:v>2.49327061424533E6</c:v>
                </c:pt>
                <c:pt idx="122">
                  <c:v>2.494933659216E6</c:v>
                </c:pt>
                <c:pt idx="123">
                  <c:v>2.49180194964346E6</c:v>
                </c:pt>
                <c:pt idx="124">
                  <c:v>2.48844812572903E6</c:v>
                </c:pt>
                <c:pt idx="125">
                  <c:v>2.49106674498842E6</c:v>
                </c:pt>
                <c:pt idx="126">
                  <c:v>2.50258587793094E6</c:v>
                </c:pt>
                <c:pt idx="127">
                  <c:v>2.51982373743177E6</c:v>
                </c:pt>
                <c:pt idx="128">
                  <c:v>2.53768311636075E6</c:v>
                </c:pt>
                <c:pt idx="129">
                  <c:v>2.55114158241102E6</c:v>
                </c:pt>
                <c:pt idx="130">
                  <c:v>2.55459374602395E6</c:v>
                </c:pt>
                <c:pt idx="131">
                  <c:v>2.54952076140525E6</c:v>
                </c:pt>
                <c:pt idx="132">
                  <c:v>2.54195090186773E6</c:v>
                </c:pt>
                <c:pt idx="133">
                  <c:v>2.53903787815258E6</c:v>
                </c:pt>
                <c:pt idx="134">
                  <c:v>2.54487624576826E6</c:v>
                </c:pt>
                <c:pt idx="135">
                  <c:v>2.55945802040051E6</c:v>
                </c:pt>
                <c:pt idx="136">
                  <c:v>2.58070667570863E6</c:v>
                </c:pt>
                <c:pt idx="137">
                  <c:v>2.60521141987757E6</c:v>
                </c:pt>
                <c:pt idx="138">
                  <c:v>2.63048741290452E6</c:v>
                </c:pt>
                <c:pt idx="139">
                  <c:v>2.65489901225322E6</c:v>
                </c:pt>
                <c:pt idx="140">
                  <c:v>2.67772059462668E6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0428408"/>
        <c:axId val="260431384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International</c:v>
                </c:pt>
              </c:strCache>
            </c:strRef>
          </c:tx>
          <c:marker>
            <c:symbol val="none"/>
          </c:marker>
          <c:cat>
            <c:numRef>
              <c:f>Sheet1!$A$2:$A$142</c:f>
              <c:numCache>
                <c:formatCode>mmm\-yy</c:formatCode>
                <c:ptCount val="141"/>
                <c:pt idx="0">
                  <c:v>36526.0</c:v>
                </c:pt>
                <c:pt idx="1">
                  <c:v>36557.0</c:v>
                </c:pt>
                <c:pt idx="2">
                  <c:v>36586.0</c:v>
                </c:pt>
                <c:pt idx="3">
                  <c:v>36617.0</c:v>
                </c:pt>
                <c:pt idx="4">
                  <c:v>36647.0</c:v>
                </c:pt>
                <c:pt idx="5">
                  <c:v>36678.0</c:v>
                </c:pt>
                <c:pt idx="6">
                  <c:v>36708.0</c:v>
                </c:pt>
                <c:pt idx="7">
                  <c:v>36739.0</c:v>
                </c:pt>
                <c:pt idx="8">
                  <c:v>36770.0</c:v>
                </c:pt>
                <c:pt idx="9">
                  <c:v>36800.0</c:v>
                </c:pt>
                <c:pt idx="10">
                  <c:v>36831.0</c:v>
                </c:pt>
                <c:pt idx="11">
                  <c:v>36861.0</c:v>
                </c:pt>
                <c:pt idx="12">
                  <c:v>36892.0</c:v>
                </c:pt>
                <c:pt idx="13">
                  <c:v>36923.0</c:v>
                </c:pt>
                <c:pt idx="14">
                  <c:v>36951.0</c:v>
                </c:pt>
                <c:pt idx="15">
                  <c:v>36982.0</c:v>
                </c:pt>
                <c:pt idx="16">
                  <c:v>37012.0</c:v>
                </c:pt>
                <c:pt idx="17">
                  <c:v>37043.0</c:v>
                </c:pt>
                <c:pt idx="18">
                  <c:v>37073.0</c:v>
                </c:pt>
                <c:pt idx="19">
                  <c:v>37104.0</c:v>
                </c:pt>
                <c:pt idx="20">
                  <c:v>37135.0</c:v>
                </c:pt>
                <c:pt idx="21">
                  <c:v>37165.0</c:v>
                </c:pt>
                <c:pt idx="22">
                  <c:v>37196.0</c:v>
                </c:pt>
                <c:pt idx="23">
                  <c:v>37226.0</c:v>
                </c:pt>
                <c:pt idx="24">
                  <c:v>37257.0</c:v>
                </c:pt>
                <c:pt idx="25">
                  <c:v>37288.0</c:v>
                </c:pt>
                <c:pt idx="26">
                  <c:v>37316.0</c:v>
                </c:pt>
                <c:pt idx="27">
                  <c:v>37347.0</c:v>
                </c:pt>
                <c:pt idx="28">
                  <c:v>37377.0</c:v>
                </c:pt>
                <c:pt idx="29">
                  <c:v>37408.0</c:v>
                </c:pt>
                <c:pt idx="30">
                  <c:v>37438.0</c:v>
                </c:pt>
                <c:pt idx="31">
                  <c:v>37469.0</c:v>
                </c:pt>
                <c:pt idx="32">
                  <c:v>37500.0</c:v>
                </c:pt>
                <c:pt idx="33">
                  <c:v>37530.0</c:v>
                </c:pt>
                <c:pt idx="34">
                  <c:v>37561.0</c:v>
                </c:pt>
                <c:pt idx="35">
                  <c:v>37591.0</c:v>
                </c:pt>
                <c:pt idx="36">
                  <c:v>37622.0</c:v>
                </c:pt>
                <c:pt idx="37">
                  <c:v>37653.0</c:v>
                </c:pt>
                <c:pt idx="38">
                  <c:v>37681.0</c:v>
                </c:pt>
                <c:pt idx="39">
                  <c:v>37712.0</c:v>
                </c:pt>
                <c:pt idx="40">
                  <c:v>37742.0</c:v>
                </c:pt>
                <c:pt idx="41">
                  <c:v>37773.0</c:v>
                </c:pt>
                <c:pt idx="42">
                  <c:v>37803.0</c:v>
                </c:pt>
                <c:pt idx="43">
                  <c:v>37834.0</c:v>
                </c:pt>
                <c:pt idx="44">
                  <c:v>37865.0</c:v>
                </c:pt>
                <c:pt idx="45">
                  <c:v>37895.0</c:v>
                </c:pt>
                <c:pt idx="46">
                  <c:v>37926.0</c:v>
                </c:pt>
                <c:pt idx="47">
                  <c:v>37956.0</c:v>
                </c:pt>
                <c:pt idx="48">
                  <c:v>37987.0</c:v>
                </c:pt>
                <c:pt idx="49">
                  <c:v>38018.0</c:v>
                </c:pt>
                <c:pt idx="50">
                  <c:v>38047.0</c:v>
                </c:pt>
                <c:pt idx="51">
                  <c:v>38078.0</c:v>
                </c:pt>
                <c:pt idx="52">
                  <c:v>38108.0</c:v>
                </c:pt>
                <c:pt idx="53">
                  <c:v>38139.0</c:v>
                </c:pt>
                <c:pt idx="54">
                  <c:v>38169.0</c:v>
                </c:pt>
                <c:pt idx="55">
                  <c:v>38200.0</c:v>
                </c:pt>
                <c:pt idx="56">
                  <c:v>38231.0</c:v>
                </c:pt>
                <c:pt idx="57">
                  <c:v>38261.0</c:v>
                </c:pt>
                <c:pt idx="58">
                  <c:v>38292.0</c:v>
                </c:pt>
                <c:pt idx="59">
                  <c:v>38322.0</c:v>
                </c:pt>
                <c:pt idx="60">
                  <c:v>38353.0</c:v>
                </c:pt>
                <c:pt idx="61">
                  <c:v>38384.0</c:v>
                </c:pt>
                <c:pt idx="62">
                  <c:v>38412.0</c:v>
                </c:pt>
                <c:pt idx="63">
                  <c:v>38443.0</c:v>
                </c:pt>
                <c:pt idx="64">
                  <c:v>38473.0</c:v>
                </c:pt>
                <c:pt idx="65">
                  <c:v>38504.0</c:v>
                </c:pt>
                <c:pt idx="66">
                  <c:v>38534.0</c:v>
                </c:pt>
                <c:pt idx="67">
                  <c:v>38565.0</c:v>
                </c:pt>
                <c:pt idx="68">
                  <c:v>38596.0</c:v>
                </c:pt>
                <c:pt idx="69">
                  <c:v>38626.0</c:v>
                </c:pt>
                <c:pt idx="70">
                  <c:v>38657.0</c:v>
                </c:pt>
                <c:pt idx="71">
                  <c:v>38687.0</c:v>
                </c:pt>
                <c:pt idx="72">
                  <c:v>38718.0</c:v>
                </c:pt>
                <c:pt idx="73">
                  <c:v>38749.0</c:v>
                </c:pt>
                <c:pt idx="74">
                  <c:v>38777.0</c:v>
                </c:pt>
                <c:pt idx="75">
                  <c:v>38808.0</c:v>
                </c:pt>
                <c:pt idx="76">
                  <c:v>38838.0</c:v>
                </c:pt>
                <c:pt idx="77">
                  <c:v>38869.0</c:v>
                </c:pt>
                <c:pt idx="78">
                  <c:v>38899.0</c:v>
                </c:pt>
                <c:pt idx="79">
                  <c:v>38930.0</c:v>
                </c:pt>
                <c:pt idx="80">
                  <c:v>38961.0</c:v>
                </c:pt>
                <c:pt idx="81">
                  <c:v>38991.0</c:v>
                </c:pt>
                <c:pt idx="82">
                  <c:v>39022.0</c:v>
                </c:pt>
                <c:pt idx="83">
                  <c:v>39052.0</c:v>
                </c:pt>
                <c:pt idx="84">
                  <c:v>39083.0</c:v>
                </c:pt>
                <c:pt idx="85">
                  <c:v>39114.0</c:v>
                </c:pt>
                <c:pt idx="86">
                  <c:v>39142.0</c:v>
                </c:pt>
                <c:pt idx="87">
                  <c:v>39173.0</c:v>
                </c:pt>
                <c:pt idx="88">
                  <c:v>39203.0</c:v>
                </c:pt>
                <c:pt idx="89">
                  <c:v>39234.0</c:v>
                </c:pt>
                <c:pt idx="90">
                  <c:v>39264.0</c:v>
                </c:pt>
                <c:pt idx="91">
                  <c:v>39295.0</c:v>
                </c:pt>
                <c:pt idx="92">
                  <c:v>39326.0</c:v>
                </c:pt>
                <c:pt idx="93">
                  <c:v>39356.0</c:v>
                </c:pt>
                <c:pt idx="94">
                  <c:v>39387.0</c:v>
                </c:pt>
                <c:pt idx="95">
                  <c:v>39417.0</c:v>
                </c:pt>
                <c:pt idx="96">
                  <c:v>39448.0</c:v>
                </c:pt>
                <c:pt idx="97">
                  <c:v>39479.0</c:v>
                </c:pt>
                <c:pt idx="98">
                  <c:v>39508.0</c:v>
                </c:pt>
                <c:pt idx="99">
                  <c:v>39539.0</c:v>
                </c:pt>
                <c:pt idx="100">
                  <c:v>39569.0</c:v>
                </c:pt>
                <c:pt idx="101">
                  <c:v>39600.0</c:v>
                </c:pt>
                <c:pt idx="102">
                  <c:v>39630.0</c:v>
                </c:pt>
                <c:pt idx="103">
                  <c:v>39661.0</c:v>
                </c:pt>
                <c:pt idx="104">
                  <c:v>39692.0</c:v>
                </c:pt>
                <c:pt idx="105">
                  <c:v>39722.0</c:v>
                </c:pt>
                <c:pt idx="106">
                  <c:v>39753.0</c:v>
                </c:pt>
                <c:pt idx="107">
                  <c:v>39783.0</c:v>
                </c:pt>
                <c:pt idx="108">
                  <c:v>39814.0</c:v>
                </c:pt>
                <c:pt idx="109">
                  <c:v>39845.0</c:v>
                </c:pt>
                <c:pt idx="110">
                  <c:v>39873.0</c:v>
                </c:pt>
                <c:pt idx="111">
                  <c:v>39904.0</c:v>
                </c:pt>
                <c:pt idx="112">
                  <c:v>39934.0</c:v>
                </c:pt>
                <c:pt idx="113">
                  <c:v>39965.0</c:v>
                </c:pt>
                <c:pt idx="114">
                  <c:v>39995.0</c:v>
                </c:pt>
                <c:pt idx="115">
                  <c:v>40026.0</c:v>
                </c:pt>
                <c:pt idx="116">
                  <c:v>40057.0</c:v>
                </c:pt>
                <c:pt idx="117">
                  <c:v>40087.0</c:v>
                </c:pt>
                <c:pt idx="118">
                  <c:v>40118.0</c:v>
                </c:pt>
                <c:pt idx="119">
                  <c:v>40148.0</c:v>
                </c:pt>
                <c:pt idx="120">
                  <c:v>40179.0</c:v>
                </c:pt>
                <c:pt idx="121">
                  <c:v>40210.0</c:v>
                </c:pt>
                <c:pt idx="122">
                  <c:v>40238.0</c:v>
                </c:pt>
                <c:pt idx="123">
                  <c:v>40269.0</c:v>
                </c:pt>
                <c:pt idx="124">
                  <c:v>40299.0</c:v>
                </c:pt>
                <c:pt idx="125">
                  <c:v>40330.0</c:v>
                </c:pt>
                <c:pt idx="126">
                  <c:v>40360.0</c:v>
                </c:pt>
                <c:pt idx="127">
                  <c:v>40391.0</c:v>
                </c:pt>
                <c:pt idx="128">
                  <c:v>40422.0</c:v>
                </c:pt>
                <c:pt idx="129">
                  <c:v>40452.0</c:v>
                </c:pt>
                <c:pt idx="130">
                  <c:v>40483.0</c:v>
                </c:pt>
                <c:pt idx="131">
                  <c:v>40513.0</c:v>
                </c:pt>
                <c:pt idx="132">
                  <c:v>40544.0</c:v>
                </c:pt>
                <c:pt idx="133">
                  <c:v>40575.0</c:v>
                </c:pt>
                <c:pt idx="134">
                  <c:v>40603.0</c:v>
                </c:pt>
                <c:pt idx="135">
                  <c:v>40634.0</c:v>
                </c:pt>
                <c:pt idx="136">
                  <c:v>40664.0</c:v>
                </c:pt>
                <c:pt idx="137">
                  <c:v>40695.0</c:v>
                </c:pt>
                <c:pt idx="138">
                  <c:v>40725.0</c:v>
                </c:pt>
                <c:pt idx="139">
                  <c:v>40756.0</c:v>
                </c:pt>
                <c:pt idx="140">
                  <c:v>40787.0</c:v>
                </c:pt>
              </c:numCache>
            </c:numRef>
          </c:cat>
          <c:val>
            <c:numRef>
              <c:f>Sheet1!$C$2:$C$139</c:f>
              <c:numCache>
                <c:formatCode>_(* #,##0_);_(* \(#,##0\);_(* "-"??_);_(@_)</c:formatCode>
                <c:ptCount val="138"/>
                <c:pt idx="0">
                  <c:v>604451.080680759</c:v>
                </c:pt>
                <c:pt idx="1">
                  <c:v>616808.38011533</c:v>
                </c:pt>
                <c:pt idx="2">
                  <c:v>630533.960341318</c:v>
                </c:pt>
                <c:pt idx="3">
                  <c:v>645324.8153989639</c:v>
                </c:pt>
                <c:pt idx="4">
                  <c:v>659998.501337987</c:v>
                </c:pt>
                <c:pt idx="5">
                  <c:v>673053.9727529689</c:v>
                </c:pt>
                <c:pt idx="6">
                  <c:v>681899.3165845</c:v>
                </c:pt>
                <c:pt idx="7">
                  <c:v>684442.6398367</c:v>
                </c:pt>
                <c:pt idx="8">
                  <c:v>680841.83186661</c:v>
                </c:pt>
                <c:pt idx="9">
                  <c:v>672183.017729515</c:v>
                </c:pt>
                <c:pt idx="10">
                  <c:v>661020.029001365</c:v>
                </c:pt>
                <c:pt idx="11">
                  <c:v>650560.2173506889</c:v>
                </c:pt>
                <c:pt idx="12">
                  <c:v>643940.954455145</c:v>
                </c:pt>
                <c:pt idx="13">
                  <c:v>642487.42871664</c:v>
                </c:pt>
                <c:pt idx="14">
                  <c:v>645703.711626617</c:v>
                </c:pt>
                <c:pt idx="15">
                  <c:v>652183.894199603</c:v>
                </c:pt>
                <c:pt idx="16">
                  <c:v>659695.348712135</c:v>
                </c:pt>
                <c:pt idx="17">
                  <c:v>666353.187967533</c:v>
                </c:pt>
                <c:pt idx="18">
                  <c:v>671988.006868751</c:v>
                </c:pt>
                <c:pt idx="19">
                  <c:v>678006.5383488711</c:v>
                </c:pt>
                <c:pt idx="20">
                  <c:v>494736.207171013</c:v>
                </c:pt>
                <c:pt idx="21">
                  <c:v>507102.56737383</c:v>
                </c:pt>
                <c:pt idx="22">
                  <c:v>523182.475416598</c:v>
                </c:pt>
                <c:pt idx="23">
                  <c:v>541399.139871468</c:v>
                </c:pt>
                <c:pt idx="24">
                  <c:v>559294.517595924</c:v>
                </c:pt>
                <c:pt idx="25">
                  <c:v>573914.810894011</c:v>
                </c:pt>
                <c:pt idx="26">
                  <c:v>583228.84329181</c:v>
                </c:pt>
                <c:pt idx="27">
                  <c:v>586604.340170388</c:v>
                </c:pt>
                <c:pt idx="28">
                  <c:v>585096.7850104</c:v>
                </c:pt>
                <c:pt idx="29">
                  <c:v>581215.269859061</c:v>
                </c:pt>
                <c:pt idx="30">
                  <c:v>577613.603811364</c:v>
                </c:pt>
                <c:pt idx="31">
                  <c:v>575488.304589938</c:v>
                </c:pt>
                <c:pt idx="32">
                  <c:v>575090.5002197139</c:v>
                </c:pt>
                <c:pt idx="33">
                  <c:v>575456.514564889</c:v>
                </c:pt>
                <c:pt idx="34">
                  <c:v>575199.129673615</c:v>
                </c:pt>
                <c:pt idx="35">
                  <c:v>572580.571402783</c:v>
                </c:pt>
                <c:pt idx="36">
                  <c:v>567269.669677697</c:v>
                </c:pt>
                <c:pt idx="37">
                  <c:v>560135.515809102</c:v>
                </c:pt>
                <c:pt idx="38">
                  <c:v>553700.465350536</c:v>
                </c:pt>
                <c:pt idx="39">
                  <c:v>436995.56838648</c:v>
                </c:pt>
                <c:pt idx="40">
                  <c:v>439067.472325964</c:v>
                </c:pt>
                <c:pt idx="41">
                  <c:v>446802.6670258401</c:v>
                </c:pt>
                <c:pt idx="42">
                  <c:v>544643.1937002589</c:v>
                </c:pt>
                <c:pt idx="43">
                  <c:v>558762.675236862</c:v>
                </c:pt>
                <c:pt idx="44">
                  <c:v>572639.398533718</c:v>
                </c:pt>
                <c:pt idx="45">
                  <c:v>584163.173551413</c:v>
                </c:pt>
                <c:pt idx="46">
                  <c:v>592305.34478396</c:v>
                </c:pt>
                <c:pt idx="47">
                  <c:v>597248.978496832</c:v>
                </c:pt>
                <c:pt idx="48">
                  <c:v>599467.431727433</c:v>
                </c:pt>
                <c:pt idx="49">
                  <c:v>600053.8744938639</c:v>
                </c:pt>
                <c:pt idx="50">
                  <c:v>600330.169153836</c:v>
                </c:pt>
                <c:pt idx="51">
                  <c:v>600753.879027885</c:v>
                </c:pt>
                <c:pt idx="52">
                  <c:v>602071.408645577</c:v>
                </c:pt>
                <c:pt idx="53">
                  <c:v>603788.66198452</c:v>
                </c:pt>
                <c:pt idx="54">
                  <c:v>604830.696629709</c:v>
                </c:pt>
                <c:pt idx="55">
                  <c:v>605389.4699397</c:v>
                </c:pt>
                <c:pt idx="56">
                  <c:v>605819.046079029</c:v>
                </c:pt>
                <c:pt idx="57">
                  <c:v>607089.902427732</c:v>
                </c:pt>
                <c:pt idx="58">
                  <c:v>610684.489907484</c:v>
                </c:pt>
                <c:pt idx="59">
                  <c:v>617118.99978273</c:v>
                </c:pt>
                <c:pt idx="60">
                  <c:v>626043.098282018</c:v>
                </c:pt>
                <c:pt idx="61">
                  <c:v>636381.2923791909</c:v>
                </c:pt>
                <c:pt idx="62">
                  <c:v>645954.24586081</c:v>
                </c:pt>
                <c:pt idx="63">
                  <c:v>652793.430811506</c:v>
                </c:pt>
                <c:pt idx="64">
                  <c:v>655588.044527639</c:v>
                </c:pt>
                <c:pt idx="65">
                  <c:v>654889.383102681</c:v>
                </c:pt>
                <c:pt idx="66">
                  <c:v>652393.364423093</c:v>
                </c:pt>
                <c:pt idx="67">
                  <c:v>649961.015403335</c:v>
                </c:pt>
                <c:pt idx="68">
                  <c:v>648805.116889149</c:v>
                </c:pt>
                <c:pt idx="69">
                  <c:v>649575.920721142</c:v>
                </c:pt>
                <c:pt idx="70">
                  <c:v>651760.169262105</c:v>
                </c:pt>
                <c:pt idx="71">
                  <c:v>654659.1253795879</c:v>
                </c:pt>
                <c:pt idx="72">
                  <c:v>657945.215339471</c:v>
                </c:pt>
                <c:pt idx="73">
                  <c:v>661426.388850123</c:v>
                </c:pt>
                <c:pt idx="74">
                  <c:v>665059.306321735</c:v>
                </c:pt>
                <c:pt idx="75">
                  <c:v>669681.592759001</c:v>
                </c:pt>
                <c:pt idx="76">
                  <c:v>674745.815283649</c:v>
                </c:pt>
                <c:pt idx="77">
                  <c:v>679560.28636512</c:v>
                </c:pt>
                <c:pt idx="78">
                  <c:v>683797.699506148</c:v>
                </c:pt>
                <c:pt idx="79">
                  <c:v>687075.191939291</c:v>
                </c:pt>
                <c:pt idx="80">
                  <c:v>689330.258541039</c:v>
                </c:pt>
                <c:pt idx="81">
                  <c:v>691465.092147106</c:v>
                </c:pt>
                <c:pt idx="82">
                  <c:v>694206.616997909</c:v>
                </c:pt>
                <c:pt idx="83">
                  <c:v>698028.712005836</c:v>
                </c:pt>
                <c:pt idx="84">
                  <c:v>702258.41515365</c:v>
                </c:pt>
                <c:pt idx="85">
                  <c:v>706125.346030128</c:v>
                </c:pt>
                <c:pt idx="86">
                  <c:v>708968.474785794</c:v>
                </c:pt>
                <c:pt idx="87">
                  <c:v>710094.996444816</c:v>
                </c:pt>
                <c:pt idx="88">
                  <c:v>709611.1593247</c:v>
                </c:pt>
                <c:pt idx="89">
                  <c:v>709089.13543541</c:v>
                </c:pt>
                <c:pt idx="90">
                  <c:v>709528.63427493</c:v>
                </c:pt>
                <c:pt idx="91">
                  <c:v>711620.3401681619</c:v>
                </c:pt>
                <c:pt idx="92">
                  <c:v>715459.568788189</c:v>
                </c:pt>
                <c:pt idx="93">
                  <c:v>720397.955047052</c:v>
                </c:pt>
                <c:pt idx="94">
                  <c:v>725304.800837567</c:v>
                </c:pt>
                <c:pt idx="95">
                  <c:v>728868.389991029</c:v>
                </c:pt>
                <c:pt idx="96">
                  <c:v>730527.033915902</c:v>
                </c:pt>
                <c:pt idx="97">
                  <c:v>729497.616844638</c:v>
                </c:pt>
                <c:pt idx="98">
                  <c:v>725470.7818785787</c:v>
                </c:pt>
                <c:pt idx="99">
                  <c:v>718721.411302491</c:v>
                </c:pt>
                <c:pt idx="100">
                  <c:v>709905.064601772</c:v>
                </c:pt>
                <c:pt idx="101">
                  <c:v>699347.2949140877</c:v>
                </c:pt>
                <c:pt idx="102">
                  <c:v>688175.409036879</c:v>
                </c:pt>
                <c:pt idx="103">
                  <c:v>678728.966616081</c:v>
                </c:pt>
                <c:pt idx="104">
                  <c:v>671808.069363003</c:v>
                </c:pt>
                <c:pt idx="105">
                  <c:v>666939.952690841</c:v>
                </c:pt>
                <c:pt idx="106">
                  <c:v>663623.138423247</c:v>
                </c:pt>
                <c:pt idx="107">
                  <c:v>661308.3829396733</c:v>
                </c:pt>
                <c:pt idx="108">
                  <c:v>658798.157287207</c:v>
                </c:pt>
                <c:pt idx="109">
                  <c:v>655805.22876002</c:v>
                </c:pt>
                <c:pt idx="110">
                  <c:v>653091.923626984</c:v>
                </c:pt>
                <c:pt idx="111">
                  <c:v>651249.047820444</c:v>
                </c:pt>
                <c:pt idx="112">
                  <c:v>651287.916631306</c:v>
                </c:pt>
                <c:pt idx="113">
                  <c:v>652730.882287234</c:v>
                </c:pt>
                <c:pt idx="114">
                  <c:v>654667.066672491</c:v>
                </c:pt>
                <c:pt idx="115">
                  <c:v>655562.495184819</c:v>
                </c:pt>
                <c:pt idx="116">
                  <c:v>655498.2247997333</c:v>
                </c:pt>
                <c:pt idx="117">
                  <c:v>655877.446023763</c:v>
                </c:pt>
                <c:pt idx="118">
                  <c:v>657059.352961601</c:v>
                </c:pt>
                <c:pt idx="119">
                  <c:v>659843.379775808</c:v>
                </c:pt>
                <c:pt idx="120">
                  <c:v>665104.872660114</c:v>
                </c:pt>
                <c:pt idx="121">
                  <c:v>673569.5853055789</c:v>
                </c:pt>
                <c:pt idx="122">
                  <c:v>684164.95585683</c:v>
                </c:pt>
                <c:pt idx="123">
                  <c:v>695529.156260114</c:v>
                </c:pt>
                <c:pt idx="124">
                  <c:v>706355.7775914469</c:v>
                </c:pt>
                <c:pt idx="125">
                  <c:v>715783.627098514</c:v>
                </c:pt>
                <c:pt idx="126">
                  <c:v>722846.732808946</c:v>
                </c:pt>
                <c:pt idx="127">
                  <c:v>726410.137842318</c:v>
                </c:pt>
                <c:pt idx="128">
                  <c:v>726124.2994491509</c:v>
                </c:pt>
                <c:pt idx="129">
                  <c:v>722188.176274951</c:v>
                </c:pt>
                <c:pt idx="130">
                  <c:v>716371.698745805</c:v>
                </c:pt>
                <c:pt idx="131">
                  <c:v>710834.601478425</c:v>
                </c:pt>
                <c:pt idx="132">
                  <c:v>707160.283602189</c:v>
                </c:pt>
                <c:pt idx="133">
                  <c:v>706488.494007448</c:v>
                </c:pt>
                <c:pt idx="134">
                  <c:v>709300.223169821</c:v>
                </c:pt>
                <c:pt idx="135">
                  <c:v>715003.457961465</c:v>
                </c:pt>
                <c:pt idx="136">
                  <c:v>721349.7141131898</c:v>
                </c:pt>
                <c:pt idx="137">
                  <c:v>726972.211843521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0401000"/>
        <c:axId val="260418312"/>
      </c:lineChart>
      <c:dateAx>
        <c:axId val="26042840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260431384"/>
        <c:crosses val="autoZero"/>
        <c:auto val="1"/>
        <c:lblOffset val="100"/>
        <c:baseTimeUnit val="months"/>
      </c:dateAx>
      <c:valAx>
        <c:axId val="260431384"/>
        <c:scaling>
          <c:orientation val="minMax"/>
          <c:min val="1.4E6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260428408"/>
        <c:crosses val="autoZero"/>
        <c:crossBetween val="between"/>
        <c:dispUnits>
          <c:builtInUnit val="thousand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en-US" dirty="0" smtClean="0"/>
                    <a:t>Thousands of Domestic Passengers</a:t>
                  </a:r>
                  <a:endParaRPr lang="en-US" dirty="0"/>
                </a:p>
              </c:rich>
            </c:tx>
          </c:dispUnitsLbl>
        </c:dispUnits>
      </c:valAx>
      <c:valAx>
        <c:axId val="260418312"/>
        <c:scaling>
          <c:orientation val="minMax"/>
        </c:scaling>
        <c:delete val="0"/>
        <c:axPos val="r"/>
        <c:numFmt formatCode="_(* #,##0_);_(* \(#,##0\);_(* &quot;-&quot;??_);_(@_)" sourceLinked="1"/>
        <c:majorTickMark val="out"/>
        <c:minorTickMark val="none"/>
        <c:tickLblPos val="nextTo"/>
        <c:crossAx val="260401000"/>
        <c:crosses val="max"/>
        <c:crossBetween val="between"/>
        <c:dispUnits>
          <c:builtInUnit val="thousand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en-US" dirty="0" smtClean="0"/>
                    <a:t>Thousands of International Passengers</a:t>
                  </a:r>
                  <a:endParaRPr lang="en-US" dirty="0"/>
                </a:p>
              </c:rich>
            </c:tx>
          </c:dispUnitsLbl>
        </c:dispUnits>
      </c:valAx>
      <c:dateAx>
        <c:axId val="260401000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260418312"/>
        <c:crosses val="autoZero"/>
        <c:auto val="1"/>
        <c:lblOffset val="100"/>
        <c:baseTimeUnit val="months"/>
      </c:date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CA and Bay Shares of</a:t>
            </a:r>
            <a:r>
              <a:rPr lang="en-US" baseline="0"/>
              <a:t> U.S. Venture Capital to Q3-2011</a:t>
            </a:r>
            <a:endParaRPr lang="en-US"/>
          </a:p>
        </c:rich>
      </c:tx>
      <c:layout>
        <c:manualLayout>
          <c:xMode val="edge"/>
          <c:yMode val="edge"/>
          <c:x val="0.163770909233361"/>
          <c:y val="0.0303030303030303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Bay</c:v>
          </c:tx>
          <c:marker>
            <c:symbol val="none"/>
          </c:marker>
          <c:cat>
            <c:strRef>
              <c:f>Sheet1!$K$1:$K$67</c:f>
              <c:strCache>
                <c:ptCount val="67"/>
                <c:pt idx="0">
                  <c:v>Q1-95</c:v>
                </c:pt>
                <c:pt idx="1">
                  <c:v>Q2-95</c:v>
                </c:pt>
                <c:pt idx="2">
                  <c:v>Q3-95</c:v>
                </c:pt>
                <c:pt idx="3">
                  <c:v>Q4-95</c:v>
                </c:pt>
                <c:pt idx="4">
                  <c:v>Q1-96</c:v>
                </c:pt>
                <c:pt idx="5">
                  <c:v>Q2-96</c:v>
                </c:pt>
                <c:pt idx="6">
                  <c:v>Q3-96</c:v>
                </c:pt>
                <c:pt idx="7">
                  <c:v>Q4-96</c:v>
                </c:pt>
                <c:pt idx="8">
                  <c:v>Q1-97</c:v>
                </c:pt>
                <c:pt idx="9">
                  <c:v>Q2-97</c:v>
                </c:pt>
                <c:pt idx="10">
                  <c:v>Q3-97</c:v>
                </c:pt>
                <c:pt idx="11">
                  <c:v>Q4-97</c:v>
                </c:pt>
                <c:pt idx="12">
                  <c:v>Q1-98</c:v>
                </c:pt>
                <c:pt idx="13">
                  <c:v>Q2-98</c:v>
                </c:pt>
                <c:pt idx="14">
                  <c:v>Q3-98</c:v>
                </c:pt>
                <c:pt idx="15">
                  <c:v>Q4-98</c:v>
                </c:pt>
                <c:pt idx="16">
                  <c:v>Q1-99</c:v>
                </c:pt>
                <c:pt idx="17">
                  <c:v>Q2-99</c:v>
                </c:pt>
                <c:pt idx="18">
                  <c:v>Q3-99</c:v>
                </c:pt>
                <c:pt idx="19">
                  <c:v>Q4-99</c:v>
                </c:pt>
                <c:pt idx="20">
                  <c:v>Q1-00</c:v>
                </c:pt>
                <c:pt idx="21">
                  <c:v>Q2-00</c:v>
                </c:pt>
                <c:pt idx="22">
                  <c:v>Q3-00</c:v>
                </c:pt>
                <c:pt idx="23">
                  <c:v>Q4-00</c:v>
                </c:pt>
                <c:pt idx="24">
                  <c:v>Q1-01</c:v>
                </c:pt>
                <c:pt idx="25">
                  <c:v>Q2-01</c:v>
                </c:pt>
                <c:pt idx="26">
                  <c:v>Q3-01</c:v>
                </c:pt>
                <c:pt idx="27">
                  <c:v>Q4-01</c:v>
                </c:pt>
                <c:pt idx="28">
                  <c:v>Q1-02</c:v>
                </c:pt>
                <c:pt idx="29">
                  <c:v>Q2-02</c:v>
                </c:pt>
                <c:pt idx="30">
                  <c:v>Q3-02</c:v>
                </c:pt>
                <c:pt idx="31">
                  <c:v>Q4-02</c:v>
                </c:pt>
                <c:pt idx="32">
                  <c:v>Q1-03</c:v>
                </c:pt>
                <c:pt idx="33">
                  <c:v>Q2-03</c:v>
                </c:pt>
                <c:pt idx="34">
                  <c:v>Q3-03</c:v>
                </c:pt>
                <c:pt idx="35">
                  <c:v>Q4-03</c:v>
                </c:pt>
                <c:pt idx="36">
                  <c:v>Q1-04</c:v>
                </c:pt>
                <c:pt idx="37">
                  <c:v>Q2-04</c:v>
                </c:pt>
                <c:pt idx="38">
                  <c:v>Q3-04</c:v>
                </c:pt>
                <c:pt idx="39">
                  <c:v>Q4-04</c:v>
                </c:pt>
                <c:pt idx="40">
                  <c:v>Q1-05</c:v>
                </c:pt>
                <c:pt idx="41">
                  <c:v>Q2-05</c:v>
                </c:pt>
                <c:pt idx="42">
                  <c:v>Q3-05</c:v>
                </c:pt>
                <c:pt idx="43">
                  <c:v>Q4-05</c:v>
                </c:pt>
                <c:pt idx="44">
                  <c:v>Q1-06</c:v>
                </c:pt>
                <c:pt idx="45">
                  <c:v>Q2-06</c:v>
                </c:pt>
                <c:pt idx="46">
                  <c:v>Q3-06</c:v>
                </c:pt>
                <c:pt idx="47">
                  <c:v>Q4-06</c:v>
                </c:pt>
                <c:pt idx="48">
                  <c:v>Q1-07</c:v>
                </c:pt>
                <c:pt idx="49">
                  <c:v>Q2-07</c:v>
                </c:pt>
                <c:pt idx="50">
                  <c:v>Q3-07</c:v>
                </c:pt>
                <c:pt idx="51">
                  <c:v>Q4-07</c:v>
                </c:pt>
                <c:pt idx="52">
                  <c:v>Q1-08</c:v>
                </c:pt>
                <c:pt idx="53">
                  <c:v>Q2-08</c:v>
                </c:pt>
                <c:pt idx="54">
                  <c:v>Q3-08</c:v>
                </c:pt>
                <c:pt idx="55">
                  <c:v>Q4-08</c:v>
                </c:pt>
                <c:pt idx="56">
                  <c:v>Q1-09</c:v>
                </c:pt>
                <c:pt idx="57">
                  <c:v>Q2-09</c:v>
                </c:pt>
                <c:pt idx="58">
                  <c:v>Q3-09</c:v>
                </c:pt>
                <c:pt idx="59">
                  <c:v>Q4-09</c:v>
                </c:pt>
                <c:pt idx="60">
                  <c:v>Q1-10</c:v>
                </c:pt>
                <c:pt idx="61">
                  <c:v>Q2-10</c:v>
                </c:pt>
                <c:pt idx="62">
                  <c:v>Q3-10</c:v>
                </c:pt>
                <c:pt idx="63">
                  <c:v>Q4-10</c:v>
                </c:pt>
                <c:pt idx="64">
                  <c:v>Q1-11</c:v>
                </c:pt>
                <c:pt idx="65">
                  <c:v>Q2-11</c:v>
                </c:pt>
                <c:pt idx="66">
                  <c:v>Q3-11</c:v>
                </c:pt>
              </c:strCache>
            </c:strRef>
          </c:cat>
          <c:val>
            <c:numRef>
              <c:f>Sheet1!$L$1:$L$67</c:f>
              <c:numCache>
                <c:formatCode>General</c:formatCode>
                <c:ptCount val="67"/>
                <c:pt idx="0">
                  <c:v>17.50064161563519</c:v>
                </c:pt>
                <c:pt idx="1">
                  <c:v>23.22812905737072</c:v>
                </c:pt>
                <c:pt idx="2">
                  <c:v>25.56172698575208</c:v>
                </c:pt>
                <c:pt idx="3">
                  <c:v>28.2183488285354</c:v>
                </c:pt>
                <c:pt idx="4">
                  <c:v>27.2692412427146</c:v>
                </c:pt>
                <c:pt idx="5">
                  <c:v>34.85442370142693</c:v>
                </c:pt>
                <c:pt idx="6">
                  <c:v>33.79875397533</c:v>
                </c:pt>
                <c:pt idx="7">
                  <c:v>28.7302439892377</c:v>
                </c:pt>
                <c:pt idx="8">
                  <c:v>31.0822237293153</c:v>
                </c:pt>
                <c:pt idx="9">
                  <c:v>31.06937575361041</c:v>
                </c:pt>
                <c:pt idx="10">
                  <c:v>31.45279538196018</c:v>
                </c:pt>
                <c:pt idx="11">
                  <c:v>30.29702438662766</c:v>
                </c:pt>
                <c:pt idx="12">
                  <c:v>28.99004329799378</c:v>
                </c:pt>
                <c:pt idx="13">
                  <c:v>27.72032027290355</c:v>
                </c:pt>
                <c:pt idx="14">
                  <c:v>27.099161758327</c:v>
                </c:pt>
                <c:pt idx="15">
                  <c:v>27.15504668129322</c:v>
                </c:pt>
                <c:pt idx="16">
                  <c:v>32.7237667389417</c:v>
                </c:pt>
                <c:pt idx="17">
                  <c:v>33.54623575601914</c:v>
                </c:pt>
                <c:pt idx="18">
                  <c:v>33.625097525646</c:v>
                </c:pt>
                <c:pt idx="19">
                  <c:v>31.74843852855081</c:v>
                </c:pt>
                <c:pt idx="20">
                  <c:v>29.98776625403388</c:v>
                </c:pt>
                <c:pt idx="21">
                  <c:v>33.6341799975209</c:v>
                </c:pt>
                <c:pt idx="22">
                  <c:v>32.58682613842392</c:v>
                </c:pt>
                <c:pt idx="23">
                  <c:v>32.84181096232472</c:v>
                </c:pt>
                <c:pt idx="24">
                  <c:v>30.32390757453738</c:v>
                </c:pt>
                <c:pt idx="25">
                  <c:v>31.8363551407385</c:v>
                </c:pt>
                <c:pt idx="26">
                  <c:v>28.63086015269616</c:v>
                </c:pt>
                <c:pt idx="27">
                  <c:v>32.59154232142727</c:v>
                </c:pt>
                <c:pt idx="28">
                  <c:v>30.91665690525594</c:v>
                </c:pt>
                <c:pt idx="29">
                  <c:v>34.91385517857722</c:v>
                </c:pt>
                <c:pt idx="30">
                  <c:v>32.31093744034114</c:v>
                </c:pt>
                <c:pt idx="31">
                  <c:v>32.76054344026844</c:v>
                </c:pt>
                <c:pt idx="32">
                  <c:v>31.48474647822292</c:v>
                </c:pt>
                <c:pt idx="33">
                  <c:v>35.61094750254787</c:v>
                </c:pt>
                <c:pt idx="34">
                  <c:v>30.36296477570233</c:v>
                </c:pt>
                <c:pt idx="35">
                  <c:v>36.24190482513288</c:v>
                </c:pt>
                <c:pt idx="36">
                  <c:v>33.25707211456127</c:v>
                </c:pt>
                <c:pt idx="37">
                  <c:v>38.83742869757788</c:v>
                </c:pt>
                <c:pt idx="38">
                  <c:v>35.61665943226149</c:v>
                </c:pt>
                <c:pt idx="39">
                  <c:v>34.18856735489639</c:v>
                </c:pt>
                <c:pt idx="40">
                  <c:v>36.4030258954964</c:v>
                </c:pt>
                <c:pt idx="41">
                  <c:v>32.14543038815231</c:v>
                </c:pt>
                <c:pt idx="42">
                  <c:v>38.04948021890074</c:v>
                </c:pt>
                <c:pt idx="43">
                  <c:v>35.55270251974454</c:v>
                </c:pt>
                <c:pt idx="44">
                  <c:v>37.9871126764979</c:v>
                </c:pt>
                <c:pt idx="45">
                  <c:v>35.75441170072381</c:v>
                </c:pt>
                <c:pt idx="46">
                  <c:v>34.68198414775549</c:v>
                </c:pt>
                <c:pt idx="47">
                  <c:v>38.2385393060261</c:v>
                </c:pt>
                <c:pt idx="48">
                  <c:v>34.16378614485778</c:v>
                </c:pt>
                <c:pt idx="49">
                  <c:v>36.64967188765419</c:v>
                </c:pt>
                <c:pt idx="50">
                  <c:v>36.04419525633534</c:v>
                </c:pt>
                <c:pt idx="51">
                  <c:v>38.53420830882232</c:v>
                </c:pt>
                <c:pt idx="52">
                  <c:v>39.0417787528392</c:v>
                </c:pt>
                <c:pt idx="53">
                  <c:v>41.10504556876699</c:v>
                </c:pt>
                <c:pt idx="54">
                  <c:v>38.69453039758635</c:v>
                </c:pt>
                <c:pt idx="55">
                  <c:v>36.07733861677542</c:v>
                </c:pt>
                <c:pt idx="56">
                  <c:v>37.40871162721627</c:v>
                </c:pt>
                <c:pt idx="57">
                  <c:v>38.42043372179417</c:v>
                </c:pt>
                <c:pt idx="58">
                  <c:v>45.22736956528554</c:v>
                </c:pt>
                <c:pt idx="59">
                  <c:v>39.76842841293898</c:v>
                </c:pt>
                <c:pt idx="60">
                  <c:v>33.84282307561688</c:v>
                </c:pt>
                <c:pt idx="61">
                  <c:v>43.62193015205273</c:v>
                </c:pt>
                <c:pt idx="62">
                  <c:v>37.76286437044194</c:v>
                </c:pt>
                <c:pt idx="63">
                  <c:v>38.90660210121484</c:v>
                </c:pt>
                <c:pt idx="64">
                  <c:v>42.41316173143564</c:v>
                </c:pt>
                <c:pt idx="65">
                  <c:v>39.49944987444557</c:v>
                </c:pt>
                <c:pt idx="66">
                  <c:v>38.38158785390536</c:v>
                </c:pt>
              </c:numCache>
            </c:numRef>
          </c:val>
          <c:smooth val="0"/>
        </c:ser>
        <c:ser>
          <c:idx val="1"/>
          <c:order val="1"/>
          <c:tx>
            <c:v>California</c:v>
          </c:tx>
          <c:marker>
            <c:symbol val="none"/>
          </c:marker>
          <c:cat>
            <c:strRef>
              <c:f>Sheet1!$K$1:$K$67</c:f>
              <c:strCache>
                <c:ptCount val="67"/>
                <c:pt idx="0">
                  <c:v>Q1-95</c:v>
                </c:pt>
                <c:pt idx="1">
                  <c:v>Q2-95</c:v>
                </c:pt>
                <c:pt idx="2">
                  <c:v>Q3-95</c:v>
                </c:pt>
                <c:pt idx="3">
                  <c:v>Q4-95</c:v>
                </c:pt>
                <c:pt idx="4">
                  <c:v>Q1-96</c:v>
                </c:pt>
                <c:pt idx="5">
                  <c:v>Q2-96</c:v>
                </c:pt>
                <c:pt idx="6">
                  <c:v>Q3-96</c:v>
                </c:pt>
                <c:pt idx="7">
                  <c:v>Q4-96</c:v>
                </c:pt>
                <c:pt idx="8">
                  <c:v>Q1-97</c:v>
                </c:pt>
                <c:pt idx="9">
                  <c:v>Q2-97</c:v>
                </c:pt>
                <c:pt idx="10">
                  <c:v>Q3-97</c:v>
                </c:pt>
                <c:pt idx="11">
                  <c:v>Q4-97</c:v>
                </c:pt>
                <c:pt idx="12">
                  <c:v>Q1-98</c:v>
                </c:pt>
                <c:pt idx="13">
                  <c:v>Q2-98</c:v>
                </c:pt>
                <c:pt idx="14">
                  <c:v>Q3-98</c:v>
                </c:pt>
                <c:pt idx="15">
                  <c:v>Q4-98</c:v>
                </c:pt>
                <c:pt idx="16">
                  <c:v>Q1-99</c:v>
                </c:pt>
                <c:pt idx="17">
                  <c:v>Q2-99</c:v>
                </c:pt>
                <c:pt idx="18">
                  <c:v>Q3-99</c:v>
                </c:pt>
                <c:pt idx="19">
                  <c:v>Q4-99</c:v>
                </c:pt>
                <c:pt idx="20">
                  <c:v>Q1-00</c:v>
                </c:pt>
                <c:pt idx="21">
                  <c:v>Q2-00</c:v>
                </c:pt>
                <c:pt idx="22">
                  <c:v>Q3-00</c:v>
                </c:pt>
                <c:pt idx="23">
                  <c:v>Q4-00</c:v>
                </c:pt>
                <c:pt idx="24">
                  <c:v>Q1-01</c:v>
                </c:pt>
                <c:pt idx="25">
                  <c:v>Q2-01</c:v>
                </c:pt>
                <c:pt idx="26">
                  <c:v>Q3-01</c:v>
                </c:pt>
                <c:pt idx="27">
                  <c:v>Q4-01</c:v>
                </c:pt>
                <c:pt idx="28">
                  <c:v>Q1-02</c:v>
                </c:pt>
                <c:pt idx="29">
                  <c:v>Q2-02</c:v>
                </c:pt>
                <c:pt idx="30">
                  <c:v>Q3-02</c:v>
                </c:pt>
                <c:pt idx="31">
                  <c:v>Q4-02</c:v>
                </c:pt>
                <c:pt idx="32">
                  <c:v>Q1-03</c:v>
                </c:pt>
                <c:pt idx="33">
                  <c:v>Q2-03</c:v>
                </c:pt>
                <c:pt idx="34">
                  <c:v>Q3-03</c:v>
                </c:pt>
                <c:pt idx="35">
                  <c:v>Q4-03</c:v>
                </c:pt>
                <c:pt idx="36">
                  <c:v>Q1-04</c:v>
                </c:pt>
                <c:pt idx="37">
                  <c:v>Q2-04</c:v>
                </c:pt>
                <c:pt idx="38">
                  <c:v>Q3-04</c:v>
                </c:pt>
                <c:pt idx="39">
                  <c:v>Q4-04</c:v>
                </c:pt>
                <c:pt idx="40">
                  <c:v>Q1-05</c:v>
                </c:pt>
                <c:pt idx="41">
                  <c:v>Q2-05</c:v>
                </c:pt>
                <c:pt idx="42">
                  <c:v>Q3-05</c:v>
                </c:pt>
                <c:pt idx="43">
                  <c:v>Q4-05</c:v>
                </c:pt>
                <c:pt idx="44">
                  <c:v>Q1-06</c:v>
                </c:pt>
                <c:pt idx="45">
                  <c:v>Q2-06</c:v>
                </c:pt>
                <c:pt idx="46">
                  <c:v>Q3-06</c:v>
                </c:pt>
                <c:pt idx="47">
                  <c:v>Q4-06</c:v>
                </c:pt>
                <c:pt idx="48">
                  <c:v>Q1-07</c:v>
                </c:pt>
                <c:pt idx="49">
                  <c:v>Q2-07</c:v>
                </c:pt>
                <c:pt idx="50">
                  <c:v>Q3-07</c:v>
                </c:pt>
                <c:pt idx="51">
                  <c:v>Q4-07</c:v>
                </c:pt>
                <c:pt idx="52">
                  <c:v>Q1-08</c:v>
                </c:pt>
                <c:pt idx="53">
                  <c:v>Q2-08</c:v>
                </c:pt>
                <c:pt idx="54">
                  <c:v>Q3-08</c:v>
                </c:pt>
                <c:pt idx="55">
                  <c:v>Q4-08</c:v>
                </c:pt>
                <c:pt idx="56">
                  <c:v>Q1-09</c:v>
                </c:pt>
                <c:pt idx="57">
                  <c:v>Q2-09</c:v>
                </c:pt>
                <c:pt idx="58">
                  <c:v>Q3-09</c:v>
                </c:pt>
                <c:pt idx="59">
                  <c:v>Q4-09</c:v>
                </c:pt>
                <c:pt idx="60">
                  <c:v>Q1-10</c:v>
                </c:pt>
                <c:pt idx="61">
                  <c:v>Q2-10</c:v>
                </c:pt>
                <c:pt idx="62">
                  <c:v>Q3-10</c:v>
                </c:pt>
                <c:pt idx="63">
                  <c:v>Q4-10</c:v>
                </c:pt>
                <c:pt idx="64">
                  <c:v>Q1-11</c:v>
                </c:pt>
                <c:pt idx="65">
                  <c:v>Q2-11</c:v>
                </c:pt>
                <c:pt idx="66">
                  <c:v>Q3-11</c:v>
                </c:pt>
              </c:strCache>
            </c:strRef>
          </c:cat>
          <c:val>
            <c:numRef>
              <c:f>Sheet1!$M$1:$M$67</c:f>
              <c:numCache>
                <c:formatCode>General</c:formatCode>
                <c:ptCount val="67"/>
                <c:pt idx="0">
                  <c:v>28.16976616855729</c:v>
                </c:pt>
                <c:pt idx="1">
                  <c:v>53.41366927383314</c:v>
                </c:pt>
                <c:pt idx="2">
                  <c:v>35.76567405615862</c:v>
                </c:pt>
                <c:pt idx="3">
                  <c:v>35.6945708431168</c:v>
                </c:pt>
                <c:pt idx="4">
                  <c:v>36.20803078866978</c:v>
                </c:pt>
                <c:pt idx="5">
                  <c:v>46.1708453269886</c:v>
                </c:pt>
                <c:pt idx="6">
                  <c:v>43.5234806865674</c:v>
                </c:pt>
                <c:pt idx="7">
                  <c:v>40.66174407823954</c:v>
                </c:pt>
                <c:pt idx="8">
                  <c:v>39.28951851043878</c:v>
                </c:pt>
                <c:pt idx="9">
                  <c:v>43.01004388573404</c:v>
                </c:pt>
                <c:pt idx="10">
                  <c:v>39.38024575013947</c:v>
                </c:pt>
                <c:pt idx="11">
                  <c:v>39.30459575298676</c:v>
                </c:pt>
                <c:pt idx="12">
                  <c:v>39.59783746680382</c:v>
                </c:pt>
                <c:pt idx="13">
                  <c:v>36.56974227408908</c:v>
                </c:pt>
                <c:pt idx="14">
                  <c:v>37.05386801612558</c:v>
                </c:pt>
                <c:pt idx="15">
                  <c:v>35.0629347465758</c:v>
                </c:pt>
                <c:pt idx="16">
                  <c:v>42.65387096345528</c:v>
                </c:pt>
                <c:pt idx="17">
                  <c:v>42.21544834423708</c:v>
                </c:pt>
                <c:pt idx="18">
                  <c:v>42.58000318063035</c:v>
                </c:pt>
                <c:pt idx="19">
                  <c:v>41.34560396894432</c:v>
                </c:pt>
                <c:pt idx="20">
                  <c:v>38.20289196929847</c:v>
                </c:pt>
                <c:pt idx="21">
                  <c:v>43.78277679061527</c:v>
                </c:pt>
                <c:pt idx="22">
                  <c:v>40.66651635685655</c:v>
                </c:pt>
                <c:pt idx="23">
                  <c:v>42.08144749377279</c:v>
                </c:pt>
                <c:pt idx="24">
                  <c:v>42.05214115758933</c:v>
                </c:pt>
                <c:pt idx="25">
                  <c:v>40.6164273195855</c:v>
                </c:pt>
                <c:pt idx="26">
                  <c:v>38.14017962695076</c:v>
                </c:pt>
                <c:pt idx="27">
                  <c:v>42.90327212372644</c:v>
                </c:pt>
                <c:pt idx="28">
                  <c:v>41.75922385299869</c:v>
                </c:pt>
                <c:pt idx="29">
                  <c:v>45.72000080650745</c:v>
                </c:pt>
                <c:pt idx="30">
                  <c:v>43.46585715455678</c:v>
                </c:pt>
                <c:pt idx="31">
                  <c:v>43.10174900525295</c:v>
                </c:pt>
                <c:pt idx="32">
                  <c:v>38.95657151254212</c:v>
                </c:pt>
                <c:pt idx="33">
                  <c:v>47.97303267881382</c:v>
                </c:pt>
                <c:pt idx="34">
                  <c:v>39.0959223709266</c:v>
                </c:pt>
                <c:pt idx="35">
                  <c:v>46.40380878738792</c:v>
                </c:pt>
                <c:pt idx="36">
                  <c:v>42.0526062786011</c:v>
                </c:pt>
                <c:pt idx="37">
                  <c:v>48.43459334924404</c:v>
                </c:pt>
                <c:pt idx="38">
                  <c:v>45.73081339441</c:v>
                </c:pt>
                <c:pt idx="39">
                  <c:v>44.86661086311805</c:v>
                </c:pt>
                <c:pt idx="40">
                  <c:v>45.54304608125915</c:v>
                </c:pt>
                <c:pt idx="41">
                  <c:v>47.48783258142717</c:v>
                </c:pt>
                <c:pt idx="42">
                  <c:v>50.75406199303497</c:v>
                </c:pt>
                <c:pt idx="43">
                  <c:v>44.90720359246085</c:v>
                </c:pt>
                <c:pt idx="44">
                  <c:v>50.01842055323859</c:v>
                </c:pt>
                <c:pt idx="45">
                  <c:v>46.53068048797304</c:v>
                </c:pt>
                <c:pt idx="46">
                  <c:v>47.71279149248659</c:v>
                </c:pt>
                <c:pt idx="47">
                  <c:v>50.22522649068652</c:v>
                </c:pt>
                <c:pt idx="48">
                  <c:v>49.9651856092599</c:v>
                </c:pt>
                <c:pt idx="49">
                  <c:v>49.1271107004847</c:v>
                </c:pt>
                <c:pt idx="50">
                  <c:v>47.26726585488844</c:v>
                </c:pt>
                <c:pt idx="51">
                  <c:v>48.86332986508953</c:v>
                </c:pt>
                <c:pt idx="52">
                  <c:v>51.20215279358735</c:v>
                </c:pt>
                <c:pt idx="53">
                  <c:v>53.790879067716</c:v>
                </c:pt>
                <c:pt idx="54">
                  <c:v>50.5124152563036</c:v>
                </c:pt>
                <c:pt idx="55">
                  <c:v>44.59225566987743</c:v>
                </c:pt>
                <c:pt idx="56">
                  <c:v>47.77174133972208</c:v>
                </c:pt>
                <c:pt idx="57">
                  <c:v>48.16891410235005</c:v>
                </c:pt>
                <c:pt idx="58">
                  <c:v>54.74053471148097</c:v>
                </c:pt>
                <c:pt idx="59">
                  <c:v>50.59022614822483</c:v>
                </c:pt>
                <c:pt idx="60">
                  <c:v>46.1081760521217</c:v>
                </c:pt>
                <c:pt idx="61">
                  <c:v>56.21021429650078</c:v>
                </c:pt>
                <c:pt idx="62">
                  <c:v>46.60807070517918</c:v>
                </c:pt>
                <c:pt idx="63">
                  <c:v>48.32777005961979</c:v>
                </c:pt>
                <c:pt idx="64">
                  <c:v>51.26301138761166</c:v>
                </c:pt>
                <c:pt idx="65">
                  <c:v>49.72094712280663</c:v>
                </c:pt>
                <c:pt idx="66">
                  <c:v>47.29353247871351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9669128"/>
        <c:axId val="249764488"/>
      </c:lineChart>
      <c:catAx>
        <c:axId val="2496691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49764488"/>
        <c:crosses val="autoZero"/>
        <c:auto val="1"/>
        <c:lblAlgn val="ctr"/>
        <c:lblOffset val="100"/>
        <c:noMultiLvlLbl val="0"/>
      </c:catAx>
      <c:valAx>
        <c:axId val="249764488"/>
        <c:scaling>
          <c:orientation val="minMax"/>
          <c:min val="15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496691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EB!$A$3</c:f>
              <c:strCache>
                <c:ptCount val="1"/>
                <c:pt idx="0">
                  <c:v>ALAMEDA</c:v>
                </c:pt>
              </c:strCache>
            </c:strRef>
          </c:tx>
          <c:spPr>
            <a:ln>
              <a:solidFill>
                <a:srgbClr val="EF9011"/>
              </a:solidFill>
            </a:ln>
          </c:spPr>
          <c:marker>
            <c:symbol val="none"/>
          </c:marker>
          <c:cat>
            <c:strRef>
              <c:f>EB!$B$2:$CS$2</c:f>
              <c:strCache>
                <c:ptCount val="96"/>
                <c:pt idx="1">
                  <c:v>1988Q1</c:v>
                </c:pt>
                <c:pt idx="2">
                  <c:v>1988Q2</c:v>
                </c:pt>
                <c:pt idx="3">
                  <c:v>1988Q3</c:v>
                </c:pt>
                <c:pt idx="4">
                  <c:v>1988Q4</c:v>
                </c:pt>
                <c:pt idx="5">
                  <c:v>1989Q1</c:v>
                </c:pt>
                <c:pt idx="6">
                  <c:v>1989Q2</c:v>
                </c:pt>
                <c:pt idx="7">
                  <c:v>1989Q3</c:v>
                </c:pt>
                <c:pt idx="8">
                  <c:v>1989Q4</c:v>
                </c:pt>
                <c:pt idx="9">
                  <c:v>1990Q1</c:v>
                </c:pt>
                <c:pt idx="10">
                  <c:v>1990Q2</c:v>
                </c:pt>
                <c:pt idx="11">
                  <c:v>1990Q3</c:v>
                </c:pt>
                <c:pt idx="12">
                  <c:v>1990Q4</c:v>
                </c:pt>
                <c:pt idx="13">
                  <c:v>1991Q1</c:v>
                </c:pt>
                <c:pt idx="14">
                  <c:v>1991Q2</c:v>
                </c:pt>
                <c:pt idx="15">
                  <c:v>1991Q3</c:v>
                </c:pt>
                <c:pt idx="16">
                  <c:v>1991Q4</c:v>
                </c:pt>
                <c:pt idx="17">
                  <c:v>1992Q1</c:v>
                </c:pt>
                <c:pt idx="18">
                  <c:v>1992Q2</c:v>
                </c:pt>
                <c:pt idx="19">
                  <c:v>1992Q3</c:v>
                </c:pt>
                <c:pt idx="20">
                  <c:v>1992Q4</c:v>
                </c:pt>
                <c:pt idx="21">
                  <c:v>1993Q1</c:v>
                </c:pt>
                <c:pt idx="22">
                  <c:v>1993Q2</c:v>
                </c:pt>
                <c:pt idx="23">
                  <c:v>1993Q3</c:v>
                </c:pt>
                <c:pt idx="24">
                  <c:v>1993Q4</c:v>
                </c:pt>
                <c:pt idx="25">
                  <c:v>1994Q1</c:v>
                </c:pt>
                <c:pt idx="26">
                  <c:v>1994Q2</c:v>
                </c:pt>
                <c:pt idx="27">
                  <c:v>1994Q3</c:v>
                </c:pt>
                <c:pt idx="28">
                  <c:v>1994Q4</c:v>
                </c:pt>
                <c:pt idx="29">
                  <c:v>1995Q1</c:v>
                </c:pt>
                <c:pt idx="30">
                  <c:v>1995Q2</c:v>
                </c:pt>
                <c:pt idx="31">
                  <c:v>1995Q3</c:v>
                </c:pt>
                <c:pt idx="32">
                  <c:v>1995Q4</c:v>
                </c:pt>
                <c:pt idx="33">
                  <c:v>1996Q1</c:v>
                </c:pt>
                <c:pt idx="34">
                  <c:v>1996Q2</c:v>
                </c:pt>
                <c:pt idx="35">
                  <c:v>1996Q3</c:v>
                </c:pt>
                <c:pt idx="36">
                  <c:v>1996Q4</c:v>
                </c:pt>
                <c:pt idx="37">
                  <c:v>1997Q1</c:v>
                </c:pt>
                <c:pt idx="38">
                  <c:v>1997Q2</c:v>
                </c:pt>
                <c:pt idx="39">
                  <c:v>1997Q3</c:v>
                </c:pt>
                <c:pt idx="40">
                  <c:v>1997Q4</c:v>
                </c:pt>
                <c:pt idx="41">
                  <c:v>1998Q1</c:v>
                </c:pt>
                <c:pt idx="42">
                  <c:v>1998Q2</c:v>
                </c:pt>
                <c:pt idx="43">
                  <c:v>1998Q3</c:v>
                </c:pt>
                <c:pt idx="44">
                  <c:v>1998Q4</c:v>
                </c:pt>
                <c:pt idx="45">
                  <c:v>1999Q1</c:v>
                </c:pt>
                <c:pt idx="46">
                  <c:v>1999Q2</c:v>
                </c:pt>
                <c:pt idx="47">
                  <c:v>1999Q3</c:v>
                </c:pt>
                <c:pt idx="48">
                  <c:v>1999Q4</c:v>
                </c:pt>
                <c:pt idx="49">
                  <c:v>2000Q1</c:v>
                </c:pt>
                <c:pt idx="50">
                  <c:v>2000Q2</c:v>
                </c:pt>
                <c:pt idx="51">
                  <c:v>2000Q3</c:v>
                </c:pt>
                <c:pt idx="52">
                  <c:v>2000Q4</c:v>
                </c:pt>
                <c:pt idx="53">
                  <c:v>2001Q1</c:v>
                </c:pt>
                <c:pt idx="54">
                  <c:v>2001Q2</c:v>
                </c:pt>
                <c:pt idx="55">
                  <c:v>2001Q3</c:v>
                </c:pt>
                <c:pt idx="56">
                  <c:v>2001Q4</c:v>
                </c:pt>
                <c:pt idx="57">
                  <c:v>2002Q1</c:v>
                </c:pt>
                <c:pt idx="58">
                  <c:v>2002Q2</c:v>
                </c:pt>
                <c:pt idx="59">
                  <c:v>2002Q3</c:v>
                </c:pt>
                <c:pt idx="60">
                  <c:v>2002Q4</c:v>
                </c:pt>
                <c:pt idx="61">
                  <c:v>2003Q1</c:v>
                </c:pt>
                <c:pt idx="62">
                  <c:v>2003Q2</c:v>
                </c:pt>
                <c:pt idx="63">
                  <c:v>2003Q3</c:v>
                </c:pt>
                <c:pt idx="64">
                  <c:v>2003Q4</c:v>
                </c:pt>
                <c:pt idx="65">
                  <c:v>2004Q1</c:v>
                </c:pt>
                <c:pt idx="66">
                  <c:v>2004Q2</c:v>
                </c:pt>
                <c:pt idx="67">
                  <c:v>2004Q3</c:v>
                </c:pt>
                <c:pt idx="68">
                  <c:v>2004Q4</c:v>
                </c:pt>
                <c:pt idx="69">
                  <c:v>2005Q1</c:v>
                </c:pt>
                <c:pt idx="70">
                  <c:v>2005Q2</c:v>
                </c:pt>
                <c:pt idx="71">
                  <c:v>2005Q3</c:v>
                </c:pt>
                <c:pt idx="72">
                  <c:v>2005Q4</c:v>
                </c:pt>
                <c:pt idx="73">
                  <c:v>2006Q1</c:v>
                </c:pt>
                <c:pt idx="74">
                  <c:v>2006Q2</c:v>
                </c:pt>
                <c:pt idx="75">
                  <c:v>2006Q3</c:v>
                </c:pt>
                <c:pt idx="76">
                  <c:v>2006Q4</c:v>
                </c:pt>
                <c:pt idx="77">
                  <c:v>2007Q1</c:v>
                </c:pt>
                <c:pt idx="78">
                  <c:v>2007Q2</c:v>
                </c:pt>
                <c:pt idx="79">
                  <c:v>2007Q3</c:v>
                </c:pt>
                <c:pt idx="80">
                  <c:v>2007Q4</c:v>
                </c:pt>
                <c:pt idx="81">
                  <c:v>2008Q1</c:v>
                </c:pt>
                <c:pt idx="82">
                  <c:v>2008Q2</c:v>
                </c:pt>
                <c:pt idx="83">
                  <c:v>2008Q3</c:v>
                </c:pt>
                <c:pt idx="84">
                  <c:v>2008Q4</c:v>
                </c:pt>
                <c:pt idx="85">
                  <c:v>2009Q1</c:v>
                </c:pt>
                <c:pt idx="86">
                  <c:v>2009Q2</c:v>
                </c:pt>
                <c:pt idx="87">
                  <c:v>2009Q3</c:v>
                </c:pt>
                <c:pt idx="88">
                  <c:v>2009Q4</c:v>
                </c:pt>
                <c:pt idx="89">
                  <c:v>2010Q1</c:v>
                </c:pt>
                <c:pt idx="90">
                  <c:v>2010Q2</c:v>
                </c:pt>
                <c:pt idx="91">
                  <c:v>2010Q3</c:v>
                </c:pt>
                <c:pt idx="92">
                  <c:v>2010Q4</c:v>
                </c:pt>
                <c:pt idx="93">
                  <c:v>2011Q1</c:v>
                </c:pt>
                <c:pt idx="94">
                  <c:v>2011Q2</c:v>
                </c:pt>
                <c:pt idx="95">
                  <c:v>2011Q3</c:v>
                </c:pt>
              </c:strCache>
            </c:strRef>
          </c:cat>
          <c:val>
            <c:numRef>
              <c:f>EB!$B$3:$CS$3</c:f>
              <c:numCache>
                <c:formatCode>"$"#,##0</c:formatCode>
                <c:ptCount val="96"/>
                <c:pt idx="1">
                  <c:v>147.0</c:v>
                </c:pt>
                <c:pt idx="2">
                  <c:v>162.0</c:v>
                </c:pt>
                <c:pt idx="3">
                  <c:v>171.75</c:v>
                </c:pt>
                <c:pt idx="4">
                  <c:v>175.0</c:v>
                </c:pt>
                <c:pt idx="5">
                  <c:v>180.0</c:v>
                </c:pt>
                <c:pt idx="6">
                  <c:v>199.5</c:v>
                </c:pt>
                <c:pt idx="7">
                  <c:v>210.0</c:v>
                </c:pt>
                <c:pt idx="8">
                  <c:v>205.0</c:v>
                </c:pt>
                <c:pt idx="9">
                  <c:v>204.5</c:v>
                </c:pt>
                <c:pt idx="10">
                  <c:v>212.0</c:v>
                </c:pt>
                <c:pt idx="11">
                  <c:v>208.0</c:v>
                </c:pt>
                <c:pt idx="12">
                  <c:v>200.0</c:v>
                </c:pt>
                <c:pt idx="13">
                  <c:v>200.0</c:v>
                </c:pt>
                <c:pt idx="14">
                  <c:v>215.0</c:v>
                </c:pt>
                <c:pt idx="15">
                  <c:v>210.0</c:v>
                </c:pt>
                <c:pt idx="16">
                  <c:v>205.0</c:v>
                </c:pt>
                <c:pt idx="17">
                  <c:v>197.5</c:v>
                </c:pt>
                <c:pt idx="18">
                  <c:v>200.0</c:v>
                </c:pt>
                <c:pt idx="19">
                  <c:v>200.0</c:v>
                </c:pt>
                <c:pt idx="20">
                  <c:v>200.0</c:v>
                </c:pt>
                <c:pt idx="21">
                  <c:v>191.0</c:v>
                </c:pt>
                <c:pt idx="22">
                  <c:v>200.0</c:v>
                </c:pt>
                <c:pt idx="23">
                  <c:v>198.0</c:v>
                </c:pt>
                <c:pt idx="24">
                  <c:v>190.0</c:v>
                </c:pt>
                <c:pt idx="25">
                  <c:v>187.0</c:v>
                </c:pt>
                <c:pt idx="26">
                  <c:v>197.0</c:v>
                </c:pt>
                <c:pt idx="27">
                  <c:v>192.0</c:v>
                </c:pt>
                <c:pt idx="28">
                  <c:v>188.0</c:v>
                </c:pt>
                <c:pt idx="29">
                  <c:v>184.0</c:v>
                </c:pt>
                <c:pt idx="30">
                  <c:v>192.0</c:v>
                </c:pt>
                <c:pt idx="31">
                  <c:v>195.0</c:v>
                </c:pt>
                <c:pt idx="32">
                  <c:v>189.0</c:v>
                </c:pt>
                <c:pt idx="33">
                  <c:v>186.0</c:v>
                </c:pt>
                <c:pt idx="34">
                  <c:v>197.5</c:v>
                </c:pt>
                <c:pt idx="35">
                  <c:v>204.0</c:v>
                </c:pt>
                <c:pt idx="36">
                  <c:v>195.0</c:v>
                </c:pt>
                <c:pt idx="37">
                  <c:v>193.0</c:v>
                </c:pt>
                <c:pt idx="38">
                  <c:v>214.0</c:v>
                </c:pt>
                <c:pt idx="39">
                  <c:v>217.75</c:v>
                </c:pt>
                <c:pt idx="40">
                  <c:v>215.0</c:v>
                </c:pt>
                <c:pt idx="41">
                  <c:v>214.0</c:v>
                </c:pt>
                <c:pt idx="42">
                  <c:v>230.0</c:v>
                </c:pt>
                <c:pt idx="43">
                  <c:v>233.0</c:v>
                </c:pt>
                <c:pt idx="44">
                  <c:v>225.5</c:v>
                </c:pt>
                <c:pt idx="45">
                  <c:v>230.0</c:v>
                </c:pt>
                <c:pt idx="46">
                  <c:v>260.0</c:v>
                </c:pt>
                <c:pt idx="47">
                  <c:v>266.0</c:v>
                </c:pt>
                <c:pt idx="48">
                  <c:v>275.0</c:v>
                </c:pt>
                <c:pt idx="49">
                  <c:v>287.25</c:v>
                </c:pt>
                <c:pt idx="50">
                  <c:v>327.0</c:v>
                </c:pt>
                <c:pt idx="51">
                  <c:v>340.0</c:v>
                </c:pt>
                <c:pt idx="52">
                  <c:v>358.5</c:v>
                </c:pt>
                <c:pt idx="53">
                  <c:v>359.0</c:v>
                </c:pt>
                <c:pt idx="54">
                  <c:v>363.5</c:v>
                </c:pt>
                <c:pt idx="55">
                  <c:v>360.0</c:v>
                </c:pt>
                <c:pt idx="56">
                  <c:v>350.0</c:v>
                </c:pt>
                <c:pt idx="57">
                  <c:v>375.0</c:v>
                </c:pt>
                <c:pt idx="58">
                  <c:v>412.0</c:v>
                </c:pt>
                <c:pt idx="59">
                  <c:v>410.0</c:v>
                </c:pt>
                <c:pt idx="60">
                  <c:v>399.5</c:v>
                </c:pt>
                <c:pt idx="61">
                  <c:v>394.0</c:v>
                </c:pt>
                <c:pt idx="62">
                  <c:v>425.0</c:v>
                </c:pt>
                <c:pt idx="63">
                  <c:v>437.0</c:v>
                </c:pt>
                <c:pt idx="64">
                  <c:v>440.0</c:v>
                </c:pt>
                <c:pt idx="65">
                  <c:v>455.0</c:v>
                </c:pt>
                <c:pt idx="66">
                  <c:v>500.0</c:v>
                </c:pt>
                <c:pt idx="67">
                  <c:v>525.0</c:v>
                </c:pt>
                <c:pt idx="68">
                  <c:v>530.0</c:v>
                </c:pt>
                <c:pt idx="69">
                  <c:v>550.0</c:v>
                </c:pt>
                <c:pt idx="70">
                  <c:v>610.0</c:v>
                </c:pt>
                <c:pt idx="71">
                  <c:v>620.0</c:v>
                </c:pt>
                <c:pt idx="72">
                  <c:v>615.0</c:v>
                </c:pt>
                <c:pt idx="73">
                  <c:v>600.0</c:v>
                </c:pt>
                <c:pt idx="74">
                  <c:v>635.0</c:v>
                </c:pt>
                <c:pt idx="75">
                  <c:v>629.0</c:v>
                </c:pt>
                <c:pt idx="76">
                  <c:v>615.0</c:v>
                </c:pt>
                <c:pt idx="77">
                  <c:v>629.5</c:v>
                </c:pt>
                <c:pt idx="78">
                  <c:v>665.0</c:v>
                </c:pt>
                <c:pt idx="79">
                  <c:v>650.0</c:v>
                </c:pt>
                <c:pt idx="80">
                  <c:v>604.0</c:v>
                </c:pt>
                <c:pt idx="81">
                  <c:v>526.5</c:v>
                </c:pt>
                <c:pt idx="82">
                  <c:v>500.0</c:v>
                </c:pt>
                <c:pt idx="83">
                  <c:v>438.182</c:v>
                </c:pt>
                <c:pt idx="84">
                  <c:v>360.0</c:v>
                </c:pt>
                <c:pt idx="85">
                  <c:v>300.0</c:v>
                </c:pt>
                <c:pt idx="86">
                  <c:v>337.0</c:v>
                </c:pt>
                <c:pt idx="87">
                  <c:v>375.0</c:v>
                </c:pt>
                <c:pt idx="88">
                  <c:v>395.0</c:v>
                </c:pt>
                <c:pt idx="89">
                  <c:v>375.0</c:v>
                </c:pt>
                <c:pt idx="90">
                  <c:v>430.0</c:v>
                </c:pt>
                <c:pt idx="91">
                  <c:v>400.0</c:v>
                </c:pt>
                <c:pt idx="92">
                  <c:v>399.0</c:v>
                </c:pt>
                <c:pt idx="93">
                  <c:v>362.0</c:v>
                </c:pt>
                <c:pt idx="94">
                  <c:v>385.5</c:v>
                </c:pt>
                <c:pt idx="95">
                  <c:v>385.0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EB!$A$4</c:f>
              <c:strCache>
                <c:ptCount val="1"/>
                <c:pt idx="0">
                  <c:v>CONTRA COSTA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strRef>
              <c:f>EB!$B$2:$CS$2</c:f>
              <c:strCache>
                <c:ptCount val="96"/>
                <c:pt idx="1">
                  <c:v>1988Q1</c:v>
                </c:pt>
                <c:pt idx="2">
                  <c:v>1988Q2</c:v>
                </c:pt>
                <c:pt idx="3">
                  <c:v>1988Q3</c:v>
                </c:pt>
                <c:pt idx="4">
                  <c:v>1988Q4</c:v>
                </c:pt>
                <c:pt idx="5">
                  <c:v>1989Q1</c:v>
                </c:pt>
                <c:pt idx="6">
                  <c:v>1989Q2</c:v>
                </c:pt>
                <c:pt idx="7">
                  <c:v>1989Q3</c:v>
                </c:pt>
                <c:pt idx="8">
                  <c:v>1989Q4</c:v>
                </c:pt>
                <c:pt idx="9">
                  <c:v>1990Q1</c:v>
                </c:pt>
                <c:pt idx="10">
                  <c:v>1990Q2</c:v>
                </c:pt>
                <c:pt idx="11">
                  <c:v>1990Q3</c:v>
                </c:pt>
                <c:pt idx="12">
                  <c:v>1990Q4</c:v>
                </c:pt>
                <c:pt idx="13">
                  <c:v>1991Q1</c:v>
                </c:pt>
                <c:pt idx="14">
                  <c:v>1991Q2</c:v>
                </c:pt>
                <c:pt idx="15">
                  <c:v>1991Q3</c:v>
                </c:pt>
                <c:pt idx="16">
                  <c:v>1991Q4</c:v>
                </c:pt>
                <c:pt idx="17">
                  <c:v>1992Q1</c:v>
                </c:pt>
                <c:pt idx="18">
                  <c:v>1992Q2</c:v>
                </c:pt>
                <c:pt idx="19">
                  <c:v>1992Q3</c:v>
                </c:pt>
                <c:pt idx="20">
                  <c:v>1992Q4</c:v>
                </c:pt>
                <c:pt idx="21">
                  <c:v>1993Q1</c:v>
                </c:pt>
                <c:pt idx="22">
                  <c:v>1993Q2</c:v>
                </c:pt>
                <c:pt idx="23">
                  <c:v>1993Q3</c:v>
                </c:pt>
                <c:pt idx="24">
                  <c:v>1993Q4</c:v>
                </c:pt>
                <c:pt idx="25">
                  <c:v>1994Q1</c:v>
                </c:pt>
                <c:pt idx="26">
                  <c:v>1994Q2</c:v>
                </c:pt>
                <c:pt idx="27">
                  <c:v>1994Q3</c:v>
                </c:pt>
                <c:pt idx="28">
                  <c:v>1994Q4</c:v>
                </c:pt>
                <c:pt idx="29">
                  <c:v>1995Q1</c:v>
                </c:pt>
                <c:pt idx="30">
                  <c:v>1995Q2</c:v>
                </c:pt>
                <c:pt idx="31">
                  <c:v>1995Q3</c:v>
                </c:pt>
                <c:pt idx="32">
                  <c:v>1995Q4</c:v>
                </c:pt>
                <c:pt idx="33">
                  <c:v>1996Q1</c:v>
                </c:pt>
                <c:pt idx="34">
                  <c:v>1996Q2</c:v>
                </c:pt>
                <c:pt idx="35">
                  <c:v>1996Q3</c:v>
                </c:pt>
                <c:pt idx="36">
                  <c:v>1996Q4</c:v>
                </c:pt>
                <c:pt idx="37">
                  <c:v>1997Q1</c:v>
                </c:pt>
                <c:pt idx="38">
                  <c:v>1997Q2</c:v>
                </c:pt>
                <c:pt idx="39">
                  <c:v>1997Q3</c:v>
                </c:pt>
                <c:pt idx="40">
                  <c:v>1997Q4</c:v>
                </c:pt>
                <c:pt idx="41">
                  <c:v>1998Q1</c:v>
                </c:pt>
                <c:pt idx="42">
                  <c:v>1998Q2</c:v>
                </c:pt>
                <c:pt idx="43">
                  <c:v>1998Q3</c:v>
                </c:pt>
                <c:pt idx="44">
                  <c:v>1998Q4</c:v>
                </c:pt>
                <c:pt idx="45">
                  <c:v>1999Q1</c:v>
                </c:pt>
                <c:pt idx="46">
                  <c:v>1999Q2</c:v>
                </c:pt>
                <c:pt idx="47">
                  <c:v>1999Q3</c:v>
                </c:pt>
                <c:pt idx="48">
                  <c:v>1999Q4</c:v>
                </c:pt>
                <c:pt idx="49">
                  <c:v>2000Q1</c:v>
                </c:pt>
                <c:pt idx="50">
                  <c:v>2000Q2</c:v>
                </c:pt>
                <c:pt idx="51">
                  <c:v>2000Q3</c:v>
                </c:pt>
                <c:pt idx="52">
                  <c:v>2000Q4</c:v>
                </c:pt>
                <c:pt idx="53">
                  <c:v>2001Q1</c:v>
                </c:pt>
                <c:pt idx="54">
                  <c:v>2001Q2</c:v>
                </c:pt>
                <c:pt idx="55">
                  <c:v>2001Q3</c:v>
                </c:pt>
                <c:pt idx="56">
                  <c:v>2001Q4</c:v>
                </c:pt>
                <c:pt idx="57">
                  <c:v>2002Q1</c:v>
                </c:pt>
                <c:pt idx="58">
                  <c:v>2002Q2</c:v>
                </c:pt>
                <c:pt idx="59">
                  <c:v>2002Q3</c:v>
                </c:pt>
                <c:pt idx="60">
                  <c:v>2002Q4</c:v>
                </c:pt>
                <c:pt idx="61">
                  <c:v>2003Q1</c:v>
                </c:pt>
                <c:pt idx="62">
                  <c:v>2003Q2</c:v>
                </c:pt>
                <c:pt idx="63">
                  <c:v>2003Q3</c:v>
                </c:pt>
                <c:pt idx="64">
                  <c:v>2003Q4</c:v>
                </c:pt>
                <c:pt idx="65">
                  <c:v>2004Q1</c:v>
                </c:pt>
                <c:pt idx="66">
                  <c:v>2004Q2</c:v>
                </c:pt>
                <c:pt idx="67">
                  <c:v>2004Q3</c:v>
                </c:pt>
                <c:pt idx="68">
                  <c:v>2004Q4</c:v>
                </c:pt>
                <c:pt idx="69">
                  <c:v>2005Q1</c:v>
                </c:pt>
                <c:pt idx="70">
                  <c:v>2005Q2</c:v>
                </c:pt>
                <c:pt idx="71">
                  <c:v>2005Q3</c:v>
                </c:pt>
                <c:pt idx="72">
                  <c:v>2005Q4</c:v>
                </c:pt>
                <c:pt idx="73">
                  <c:v>2006Q1</c:v>
                </c:pt>
                <c:pt idx="74">
                  <c:v>2006Q2</c:v>
                </c:pt>
                <c:pt idx="75">
                  <c:v>2006Q3</c:v>
                </c:pt>
                <c:pt idx="76">
                  <c:v>2006Q4</c:v>
                </c:pt>
                <c:pt idx="77">
                  <c:v>2007Q1</c:v>
                </c:pt>
                <c:pt idx="78">
                  <c:v>2007Q2</c:v>
                </c:pt>
                <c:pt idx="79">
                  <c:v>2007Q3</c:v>
                </c:pt>
                <c:pt idx="80">
                  <c:v>2007Q4</c:v>
                </c:pt>
                <c:pt idx="81">
                  <c:v>2008Q1</c:v>
                </c:pt>
                <c:pt idx="82">
                  <c:v>2008Q2</c:v>
                </c:pt>
                <c:pt idx="83">
                  <c:v>2008Q3</c:v>
                </c:pt>
                <c:pt idx="84">
                  <c:v>2008Q4</c:v>
                </c:pt>
                <c:pt idx="85">
                  <c:v>2009Q1</c:v>
                </c:pt>
                <c:pt idx="86">
                  <c:v>2009Q2</c:v>
                </c:pt>
                <c:pt idx="87">
                  <c:v>2009Q3</c:v>
                </c:pt>
                <c:pt idx="88">
                  <c:v>2009Q4</c:v>
                </c:pt>
                <c:pt idx="89">
                  <c:v>2010Q1</c:v>
                </c:pt>
                <c:pt idx="90">
                  <c:v>2010Q2</c:v>
                </c:pt>
                <c:pt idx="91">
                  <c:v>2010Q3</c:v>
                </c:pt>
                <c:pt idx="92">
                  <c:v>2010Q4</c:v>
                </c:pt>
                <c:pt idx="93">
                  <c:v>2011Q1</c:v>
                </c:pt>
                <c:pt idx="94">
                  <c:v>2011Q2</c:v>
                </c:pt>
                <c:pt idx="95">
                  <c:v>2011Q3</c:v>
                </c:pt>
              </c:strCache>
            </c:strRef>
          </c:cat>
          <c:val>
            <c:numRef>
              <c:f>EB!$B$4:$CS$4</c:f>
              <c:numCache>
                <c:formatCode>"$"#,##0</c:formatCode>
                <c:ptCount val="96"/>
                <c:pt idx="1">
                  <c:v>143.0</c:v>
                </c:pt>
                <c:pt idx="2">
                  <c:v>159.0</c:v>
                </c:pt>
                <c:pt idx="3">
                  <c:v>169.0</c:v>
                </c:pt>
                <c:pt idx="4">
                  <c:v>160.0</c:v>
                </c:pt>
                <c:pt idx="5">
                  <c:v>165.0</c:v>
                </c:pt>
                <c:pt idx="6">
                  <c:v>183.0</c:v>
                </c:pt>
                <c:pt idx="7">
                  <c:v>196.0</c:v>
                </c:pt>
                <c:pt idx="8">
                  <c:v>189.5</c:v>
                </c:pt>
                <c:pt idx="9">
                  <c:v>187.0</c:v>
                </c:pt>
                <c:pt idx="10">
                  <c:v>196.0</c:v>
                </c:pt>
                <c:pt idx="11">
                  <c:v>203.5</c:v>
                </c:pt>
                <c:pt idx="12">
                  <c:v>190.0</c:v>
                </c:pt>
                <c:pt idx="13">
                  <c:v>200.0</c:v>
                </c:pt>
                <c:pt idx="14">
                  <c:v>220.0</c:v>
                </c:pt>
                <c:pt idx="15">
                  <c:v>210.0</c:v>
                </c:pt>
                <c:pt idx="16">
                  <c:v>205.0</c:v>
                </c:pt>
                <c:pt idx="17">
                  <c:v>197.5</c:v>
                </c:pt>
                <c:pt idx="18">
                  <c:v>215.0</c:v>
                </c:pt>
                <c:pt idx="19">
                  <c:v>213.5</c:v>
                </c:pt>
                <c:pt idx="20">
                  <c:v>201.75</c:v>
                </c:pt>
                <c:pt idx="21">
                  <c:v>194.5</c:v>
                </c:pt>
                <c:pt idx="22">
                  <c:v>206.5</c:v>
                </c:pt>
                <c:pt idx="23">
                  <c:v>196.0</c:v>
                </c:pt>
                <c:pt idx="24">
                  <c:v>192.0</c:v>
                </c:pt>
                <c:pt idx="25">
                  <c:v>186.0</c:v>
                </c:pt>
                <c:pt idx="26">
                  <c:v>205.0</c:v>
                </c:pt>
                <c:pt idx="27">
                  <c:v>200.0</c:v>
                </c:pt>
                <c:pt idx="28">
                  <c:v>188.0</c:v>
                </c:pt>
                <c:pt idx="29">
                  <c:v>183.5</c:v>
                </c:pt>
                <c:pt idx="30">
                  <c:v>189.0</c:v>
                </c:pt>
                <c:pt idx="31">
                  <c:v>198.0</c:v>
                </c:pt>
                <c:pt idx="32">
                  <c:v>184.5</c:v>
                </c:pt>
                <c:pt idx="33">
                  <c:v>183.0</c:v>
                </c:pt>
                <c:pt idx="34">
                  <c:v>200.0</c:v>
                </c:pt>
                <c:pt idx="35">
                  <c:v>200.0</c:v>
                </c:pt>
                <c:pt idx="36">
                  <c:v>178.25</c:v>
                </c:pt>
                <c:pt idx="37">
                  <c:v>180.0</c:v>
                </c:pt>
                <c:pt idx="38">
                  <c:v>214.0</c:v>
                </c:pt>
                <c:pt idx="39">
                  <c:v>215.0</c:v>
                </c:pt>
                <c:pt idx="40">
                  <c:v>193.0</c:v>
                </c:pt>
                <c:pt idx="41">
                  <c:v>194.75</c:v>
                </c:pt>
                <c:pt idx="42">
                  <c:v>210.0</c:v>
                </c:pt>
                <c:pt idx="43">
                  <c:v>216.0</c:v>
                </c:pt>
                <c:pt idx="44">
                  <c:v>210.0</c:v>
                </c:pt>
                <c:pt idx="45">
                  <c:v>211.5</c:v>
                </c:pt>
                <c:pt idx="46">
                  <c:v>225.0</c:v>
                </c:pt>
                <c:pt idx="47">
                  <c:v>235.0</c:v>
                </c:pt>
                <c:pt idx="48">
                  <c:v>223.0</c:v>
                </c:pt>
                <c:pt idx="49">
                  <c:v>239.0</c:v>
                </c:pt>
                <c:pt idx="50">
                  <c:v>268.75</c:v>
                </c:pt>
                <c:pt idx="51">
                  <c:v>268.0</c:v>
                </c:pt>
                <c:pt idx="52">
                  <c:v>270.0</c:v>
                </c:pt>
                <c:pt idx="53">
                  <c:v>293.0</c:v>
                </c:pt>
                <c:pt idx="54">
                  <c:v>300.0</c:v>
                </c:pt>
                <c:pt idx="55">
                  <c:v>312.0</c:v>
                </c:pt>
                <c:pt idx="56">
                  <c:v>300.0</c:v>
                </c:pt>
                <c:pt idx="57">
                  <c:v>319.0</c:v>
                </c:pt>
                <c:pt idx="58">
                  <c:v>352.0</c:v>
                </c:pt>
                <c:pt idx="59">
                  <c:v>360.0</c:v>
                </c:pt>
                <c:pt idx="60">
                  <c:v>360.0</c:v>
                </c:pt>
                <c:pt idx="61">
                  <c:v>360.0</c:v>
                </c:pt>
                <c:pt idx="62">
                  <c:v>390.0</c:v>
                </c:pt>
                <c:pt idx="63">
                  <c:v>402.0</c:v>
                </c:pt>
                <c:pt idx="64">
                  <c:v>400.0</c:v>
                </c:pt>
                <c:pt idx="65">
                  <c:v>410.0</c:v>
                </c:pt>
                <c:pt idx="66">
                  <c:v>466.5</c:v>
                </c:pt>
                <c:pt idx="67">
                  <c:v>478.0</c:v>
                </c:pt>
                <c:pt idx="68">
                  <c:v>480.0</c:v>
                </c:pt>
                <c:pt idx="69">
                  <c:v>515.0</c:v>
                </c:pt>
                <c:pt idx="70">
                  <c:v>560.0</c:v>
                </c:pt>
                <c:pt idx="71">
                  <c:v>580.0</c:v>
                </c:pt>
                <c:pt idx="72">
                  <c:v>580.0</c:v>
                </c:pt>
                <c:pt idx="73">
                  <c:v>570.0</c:v>
                </c:pt>
                <c:pt idx="74">
                  <c:v>600.0</c:v>
                </c:pt>
                <c:pt idx="75">
                  <c:v>590.0</c:v>
                </c:pt>
                <c:pt idx="76">
                  <c:v>569.0</c:v>
                </c:pt>
                <c:pt idx="77">
                  <c:v>590.0</c:v>
                </c:pt>
                <c:pt idx="78">
                  <c:v>645.1</c:v>
                </c:pt>
                <c:pt idx="79">
                  <c:v>610.0</c:v>
                </c:pt>
                <c:pt idx="80">
                  <c:v>510.25</c:v>
                </c:pt>
                <c:pt idx="81">
                  <c:v>425.0</c:v>
                </c:pt>
                <c:pt idx="82">
                  <c:v>375.0</c:v>
                </c:pt>
                <c:pt idx="83">
                  <c:v>315.0</c:v>
                </c:pt>
                <c:pt idx="84">
                  <c:v>257.0</c:v>
                </c:pt>
                <c:pt idx="85">
                  <c:v>217.5</c:v>
                </c:pt>
                <c:pt idx="86">
                  <c:v>230.0</c:v>
                </c:pt>
                <c:pt idx="87">
                  <c:v>259.0</c:v>
                </c:pt>
                <c:pt idx="88">
                  <c:v>275.0</c:v>
                </c:pt>
                <c:pt idx="89">
                  <c:v>262.0</c:v>
                </c:pt>
                <c:pt idx="90">
                  <c:v>285.0</c:v>
                </c:pt>
                <c:pt idx="91">
                  <c:v>290.0</c:v>
                </c:pt>
                <c:pt idx="92">
                  <c:v>265.0</c:v>
                </c:pt>
                <c:pt idx="93">
                  <c:v>250.0</c:v>
                </c:pt>
                <c:pt idx="94">
                  <c:v>271.25</c:v>
                </c:pt>
                <c:pt idx="95">
                  <c:v>271.0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EB!$A$6</c:f>
              <c:strCache>
                <c:ptCount val="1"/>
                <c:pt idx="0">
                  <c:v>SANTA CLARA</c:v>
                </c:pt>
              </c:strCache>
            </c:strRef>
          </c:tx>
          <c:marker>
            <c:symbol val="none"/>
          </c:marker>
          <c:cat>
            <c:strRef>
              <c:f>EB!$B$2:$CS$2</c:f>
              <c:strCache>
                <c:ptCount val="96"/>
                <c:pt idx="1">
                  <c:v>1988Q1</c:v>
                </c:pt>
                <c:pt idx="2">
                  <c:v>1988Q2</c:v>
                </c:pt>
                <c:pt idx="3">
                  <c:v>1988Q3</c:v>
                </c:pt>
                <c:pt idx="4">
                  <c:v>1988Q4</c:v>
                </c:pt>
                <c:pt idx="5">
                  <c:v>1989Q1</c:v>
                </c:pt>
                <c:pt idx="6">
                  <c:v>1989Q2</c:v>
                </c:pt>
                <c:pt idx="7">
                  <c:v>1989Q3</c:v>
                </c:pt>
                <c:pt idx="8">
                  <c:v>1989Q4</c:v>
                </c:pt>
                <c:pt idx="9">
                  <c:v>1990Q1</c:v>
                </c:pt>
                <c:pt idx="10">
                  <c:v>1990Q2</c:v>
                </c:pt>
                <c:pt idx="11">
                  <c:v>1990Q3</c:v>
                </c:pt>
                <c:pt idx="12">
                  <c:v>1990Q4</c:v>
                </c:pt>
                <c:pt idx="13">
                  <c:v>1991Q1</c:v>
                </c:pt>
                <c:pt idx="14">
                  <c:v>1991Q2</c:v>
                </c:pt>
                <c:pt idx="15">
                  <c:v>1991Q3</c:v>
                </c:pt>
                <c:pt idx="16">
                  <c:v>1991Q4</c:v>
                </c:pt>
                <c:pt idx="17">
                  <c:v>1992Q1</c:v>
                </c:pt>
                <c:pt idx="18">
                  <c:v>1992Q2</c:v>
                </c:pt>
                <c:pt idx="19">
                  <c:v>1992Q3</c:v>
                </c:pt>
                <c:pt idx="20">
                  <c:v>1992Q4</c:v>
                </c:pt>
                <c:pt idx="21">
                  <c:v>1993Q1</c:v>
                </c:pt>
                <c:pt idx="22">
                  <c:v>1993Q2</c:v>
                </c:pt>
                <c:pt idx="23">
                  <c:v>1993Q3</c:v>
                </c:pt>
                <c:pt idx="24">
                  <c:v>1993Q4</c:v>
                </c:pt>
                <c:pt idx="25">
                  <c:v>1994Q1</c:v>
                </c:pt>
                <c:pt idx="26">
                  <c:v>1994Q2</c:v>
                </c:pt>
                <c:pt idx="27">
                  <c:v>1994Q3</c:v>
                </c:pt>
                <c:pt idx="28">
                  <c:v>1994Q4</c:v>
                </c:pt>
                <c:pt idx="29">
                  <c:v>1995Q1</c:v>
                </c:pt>
                <c:pt idx="30">
                  <c:v>1995Q2</c:v>
                </c:pt>
                <c:pt idx="31">
                  <c:v>1995Q3</c:v>
                </c:pt>
                <c:pt idx="32">
                  <c:v>1995Q4</c:v>
                </c:pt>
                <c:pt idx="33">
                  <c:v>1996Q1</c:v>
                </c:pt>
                <c:pt idx="34">
                  <c:v>1996Q2</c:v>
                </c:pt>
                <c:pt idx="35">
                  <c:v>1996Q3</c:v>
                </c:pt>
                <c:pt idx="36">
                  <c:v>1996Q4</c:v>
                </c:pt>
                <c:pt idx="37">
                  <c:v>1997Q1</c:v>
                </c:pt>
                <c:pt idx="38">
                  <c:v>1997Q2</c:v>
                </c:pt>
                <c:pt idx="39">
                  <c:v>1997Q3</c:v>
                </c:pt>
                <c:pt idx="40">
                  <c:v>1997Q4</c:v>
                </c:pt>
                <c:pt idx="41">
                  <c:v>1998Q1</c:v>
                </c:pt>
                <c:pt idx="42">
                  <c:v>1998Q2</c:v>
                </c:pt>
                <c:pt idx="43">
                  <c:v>1998Q3</c:v>
                </c:pt>
                <c:pt idx="44">
                  <c:v>1998Q4</c:v>
                </c:pt>
                <c:pt idx="45">
                  <c:v>1999Q1</c:v>
                </c:pt>
                <c:pt idx="46">
                  <c:v>1999Q2</c:v>
                </c:pt>
                <c:pt idx="47">
                  <c:v>1999Q3</c:v>
                </c:pt>
                <c:pt idx="48">
                  <c:v>1999Q4</c:v>
                </c:pt>
                <c:pt idx="49">
                  <c:v>2000Q1</c:v>
                </c:pt>
                <c:pt idx="50">
                  <c:v>2000Q2</c:v>
                </c:pt>
                <c:pt idx="51">
                  <c:v>2000Q3</c:v>
                </c:pt>
                <c:pt idx="52">
                  <c:v>2000Q4</c:v>
                </c:pt>
                <c:pt idx="53">
                  <c:v>2001Q1</c:v>
                </c:pt>
                <c:pt idx="54">
                  <c:v>2001Q2</c:v>
                </c:pt>
                <c:pt idx="55">
                  <c:v>2001Q3</c:v>
                </c:pt>
                <c:pt idx="56">
                  <c:v>2001Q4</c:v>
                </c:pt>
                <c:pt idx="57">
                  <c:v>2002Q1</c:v>
                </c:pt>
                <c:pt idx="58">
                  <c:v>2002Q2</c:v>
                </c:pt>
                <c:pt idx="59">
                  <c:v>2002Q3</c:v>
                </c:pt>
                <c:pt idx="60">
                  <c:v>2002Q4</c:v>
                </c:pt>
                <c:pt idx="61">
                  <c:v>2003Q1</c:v>
                </c:pt>
                <c:pt idx="62">
                  <c:v>2003Q2</c:v>
                </c:pt>
                <c:pt idx="63">
                  <c:v>2003Q3</c:v>
                </c:pt>
                <c:pt idx="64">
                  <c:v>2003Q4</c:v>
                </c:pt>
                <c:pt idx="65">
                  <c:v>2004Q1</c:v>
                </c:pt>
                <c:pt idx="66">
                  <c:v>2004Q2</c:v>
                </c:pt>
                <c:pt idx="67">
                  <c:v>2004Q3</c:v>
                </c:pt>
                <c:pt idx="68">
                  <c:v>2004Q4</c:v>
                </c:pt>
                <c:pt idx="69">
                  <c:v>2005Q1</c:v>
                </c:pt>
                <c:pt idx="70">
                  <c:v>2005Q2</c:v>
                </c:pt>
                <c:pt idx="71">
                  <c:v>2005Q3</c:v>
                </c:pt>
                <c:pt idx="72">
                  <c:v>2005Q4</c:v>
                </c:pt>
                <c:pt idx="73">
                  <c:v>2006Q1</c:v>
                </c:pt>
                <c:pt idx="74">
                  <c:v>2006Q2</c:v>
                </c:pt>
                <c:pt idx="75">
                  <c:v>2006Q3</c:v>
                </c:pt>
                <c:pt idx="76">
                  <c:v>2006Q4</c:v>
                </c:pt>
                <c:pt idx="77">
                  <c:v>2007Q1</c:v>
                </c:pt>
                <c:pt idx="78">
                  <c:v>2007Q2</c:v>
                </c:pt>
                <c:pt idx="79">
                  <c:v>2007Q3</c:v>
                </c:pt>
                <c:pt idx="80">
                  <c:v>2007Q4</c:v>
                </c:pt>
                <c:pt idx="81">
                  <c:v>2008Q1</c:v>
                </c:pt>
                <c:pt idx="82">
                  <c:v>2008Q2</c:v>
                </c:pt>
                <c:pt idx="83">
                  <c:v>2008Q3</c:v>
                </c:pt>
                <c:pt idx="84">
                  <c:v>2008Q4</c:v>
                </c:pt>
                <c:pt idx="85">
                  <c:v>2009Q1</c:v>
                </c:pt>
                <c:pt idx="86">
                  <c:v>2009Q2</c:v>
                </c:pt>
                <c:pt idx="87">
                  <c:v>2009Q3</c:v>
                </c:pt>
                <c:pt idx="88">
                  <c:v>2009Q4</c:v>
                </c:pt>
                <c:pt idx="89">
                  <c:v>2010Q1</c:v>
                </c:pt>
                <c:pt idx="90">
                  <c:v>2010Q2</c:v>
                </c:pt>
                <c:pt idx="91">
                  <c:v>2010Q3</c:v>
                </c:pt>
                <c:pt idx="92">
                  <c:v>2010Q4</c:v>
                </c:pt>
                <c:pt idx="93">
                  <c:v>2011Q1</c:v>
                </c:pt>
                <c:pt idx="94">
                  <c:v>2011Q2</c:v>
                </c:pt>
                <c:pt idx="95">
                  <c:v>2011Q3</c:v>
                </c:pt>
              </c:strCache>
            </c:strRef>
          </c:cat>
          <c:val>
            <c:numRef>
              <c:f>EB!$B$6:$CS$6</c:f>
              <c:numCache>
                <c:formatCode>General</c:formatCode>
                <c:ptCount val="96"/>
                <c:pt idx="1">
                  <c:v>173.5</c:v>
                </c:pt>
                <c:pt idx="2">
                  <c:v>192.5</c:v>
                </c:pt>
                <c:pt idx="3">
                  <c:v>210.0</c:v>
                </c:pt>
                <c:pt idx="4">
                  <c:v>220.0</c:v>
                </c:pt>
                <c:pt idx="5">
                  <c:v>233.0</c:v>
                </c:pt>
                <c:pt idx="6">
                  <c:v>258.0</c:v>
                </c:pt>
                <c:pt idx="7">
                  <c:v>265.0</c:v>
                </c:pt>
                <c:pt idx="8">
                  <c:v>255.0</c:v>
                </c:pt>
                <c:pt idx="9">
                  <c:v>259.0</c:v>
                </c:pt>
                <c:pt idx="10">
                  <c:v>255.0</c:v>
                </c:pt>
                <c:pt idx="11">
                  <c:v>255.0</c:v>
                </c:pt>
                <c:pt idx="12">
                  <c:v>242.0</c:v>
                </c:pt>
                <c:pt idx="13">
                  <c:v>240.0</c:v>
                </c:pt>
                <c:pt idx="14">
                  <c:v>259.0</c:v>
                </c:pt>
                <c:pt idx="15">
                  <c:v>255.0</c:v>
                </c:pt>
                <c:pt idx="16">
                  <c:v>240.0</c:v>
                </c:pt>
                <c:pt idx="17">
                  <c:v>242.0</c:v>
                </c:pt>
                <c:pt idx="18">
                  <c:v>245.0</c:v>
                </c:pt>
                <c:pt idx="19">
                  <c:v>243.0</c:v>
                </c:pt>
                <c:pt idx="20">
                  <c:v>240.0</c:v>
                </c:pt>
                <c:pt idx="21">
                  <c:v>235.0</c:v>
                </c:pt>
                <c:pt idx="22">
                  <c:v>245.0</c:v>
                </c:pt>
                <c:pt idx="23">
                  <c:v>240.0</c:v>
                </c:pt>
                <c:pt idx="24">
                  <c:v>235.0</c:v>
                </c:pt>
                <c:pt idx="25">
                  <c:v>232.5</c:v>
                </c:pt>
                <c:pt idx="26">
                  <c:v>244.0</c:v>
                </c:pt>
                <c:pt idx="27">
                  <c:v>236.0</c:v>
                </c:pt>
                <c:pt idx="28">
                  <c:v>240.0</c:v>
                </c:pt>
                <c:pt idx="29">
                  <c:v>232.5</c:v>
                </c:pt>
                <c:pt idx="30">
                  <c:v>246.0</c:v>
                </c:pt>
                <c:pt idx="31">
                  <c:v>250.0</c:v>
                </c:pt>
                <c:pt idx="32">
                  <c:v>249.5</c:v>
                </c:pt>
                <c:pt idx="33">
                  <c:v>246.0</c:v>
                </c:pt>
                <c:pt idx="34">
                  <c:v>263.5</c:v>
                </c:pt>
                <c:pt idx="35">
                  <c:v>265.0</c:v>
                </c:pt>
                <c:pt idx="36">
                  <c:v>257.5</c:v>
                </c:pt>
                <c:pt idx="37">
                  <c:v>270.0</c:v>
                </c:pt>
                <c:pt idx="38">
                  <c:v>295.0</c:v>
                </c:pt>
                <c:pt idx="39">
                  <c:v>299.0</c:v>
                </c:pt>
                <c:pt idx="40">
                  <c:v>298.5</c:v>
                </c:pt>
                <c:pt idx="41">
                  <c:v>300.0</c:v>
                </c:pt>
                <c:pt idx="42">
                  <c:v>335.0</c:v>
                </c:pt>
                <c:pt idx="43">
                  <c:v>328.0</c:v>
                </c:pt>
                <c:pt idx="44">
                  <c:v>320.0</c:v>
                </c:pt>
                <c:pt idx="45">
                  <c:v>339.0</c:v>
                </c:pt>
                <c:pt idx="46">
                  <c:v>369.0</c:v>
                </c:pt>
                <c:pt idx="47">
                  <c:v>379.25</c:v>
                </c:pt>
                <c:pt idx="48">
                  <c:v>385.0</c:v>
                </c:pt>
                <c:pt idx="49">
                  <c:v>429.0</c:v>
                </c:pt>
                <c:pt idx="50">
                  <c:v>479.0</c:v>
                </c:pt>
                <c:pt idx="51">
                  <c:v>480.0</c:v>
                </c:pt>
                <c:pt idx="52">
                  <c:v>499.0</c:v>
                </c:pt>
                <c:pt idx="53">
                  <c:v>505.0</c:v>
                </c:pt>
                <c:pt idx="54">
                  <c:v>480.0</c:v>
                </c:pt>
                <c:pt idx="55">
                  <c:v>468.0</c:v>
                </c:pt>
                <c:pt idx="56">
                  <c:v>446.0</c:v>
                </c:pt>
                <c:pt idx="57">
                  <c:v>475.0</c:v>
                </c:pt>
                <c:pt idx="58">
                  <c:v>515.0</c:v>
                </c:pt>
                <c:pt idx="59">
                  <c:v>500.0</c:v>
                </c:pt>
                <c:pt idx="60">
                  <c:v>485.0</c:v>
                </c:pt>
                <c:pt idx="61">
                  <c:v>474.5</c:v>
                </c:pt>
                <c:pt idx="62">
                  <c:v>505.0</c:v>
                </c:pt>
                <c:pt idx="63">
                  <c:v>514.0</c:v>
                </c:pt>
                <c:pt idx="64">
                  <c:v>519.5</c:v>
                </c:pt>
                <c:pt idx="65">
                  <c:v>539.0</c:v>
                </c:pt>
                <c:pt idx="66">
                  <c:v>585.0</c:v>
                </c:pt>
                <c:pt idx="67">
                  <c:v>590.0</c:v>
                </c:pt>
                <c:pt idx="68">
                  <c:v>605.0</c:v>
                </c:pt>
                <c:pt idx="69">
                  <c:v>645.0</c:v>
                </c:pt>
                <c:pt idx="70">
                  <c:v>695.0</c:v>
                </c:pt>
                <c:pt idx="71">
                  <c:v>705.0</c:v>
                </c:pt>
                <c:pt idx="72">
                  <c:v>710.0</c:v>
                </c:pt>
                <c:pt idx="73">
                  <c:v>725.0</c:v>
                </c:pt>
                <c:pt idx="74">
                  <c:v>750.0</c:v>
                </c:pt>
                <c:pt idx="75">
                  <c:v>735.0</c:v>
                </c:pt>
                <c:pt idx="76">
                  <c:v>725.0</c:v>
                </c:pt>
                <c:pt idx="77">
                  <c:v>737.0</c:v>
                </c:pt>
                <c:pt idx="78">
                  <c:v>800.0</c:v>
                </c:pt>
                <c:pt idx="79">
                  <c:v>805.0</c:v>
                </c:pt>
                <c:pt idx="80">
                  <c:v>771.25</c:v>
                </c:pt>
                <c:pt idx="81">
                  <c:v>740.0</c:v>
                </c:pt>
                <c:pt idx="82">
                  <c:v>723.0</c:v>
                </c:pt>
                <c:pt idx="83">
                  <c:v>618.5</c:v>
                </c:pt>
                <c:pt idx="84">
                  <c:v>500.0</c:v>
                </c:pt>
                <c:pt idx="85">
                  <c:v>430.0</c:v>
                </c:pt>
                <c:pt idx="86">
                  <c:v>475.0</c:v>
                </c:pt>
                <c:pt idx="87">
                  <c:v>530.0</c:v>
                </c:pt>
                <c:pt idx="88">
                  <c:v>540.0</c:v>
                </c:pt>
                <c:pt idx="89">
                  <c:v>525.0</c:v>
                </c:pt>
                <c:pt idx="90">
                  <c:v>588.5</c:v>
                </c:pt>
                <c:pt idx="91">
                  <c:v>576.0</c:v>
                </c:pt>
                <c:pt idx="92">
                  <c:v>540.0</c:v>
                </c:pt>
                <c:pt idx="93">
                  <c:v>505.0</c:v>
                </c:pt>
                <c:pt idx="94">
                  <c:v>575.0</c:v>
                </c:pt>
                <c:pt idx="95">
                  <c:v>556.5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EB!$A$5</c:f>
              <c:strCache>
                <c:ptCount val="1"/>
                <c:pt idx="0">
                  <c:v>BAY AREA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EB!$B$2:$CS$2</c:f>
              <c:strCache>
                <c:ptCount val="96"/>
                <c:pt idx="1">
                  <c:v>1988Q1</c:v>
                </c:pt>
                <c:pt idx="2">
                  <c:v>1988Q2</c:v>
                </c:pt>
                <c:pt idx="3">
                  <c:v>1988Q3</c:v>
                </c:pt>
                <c:pt idx="4">
                  <c:v>1988Q4</c:v>
                </c:pt>
                <c:pt idx="5">
                  <c:v>1989Q1</c:v>
                </c:pt>
                <c:pt idx="6">
                  <c:v>1989Q2</c:v>
                </c:pt>
                <c:pt idx="7">
                  <c:v>1989Q3</c:v>
                </c:pt>
                <c:pt idx="8">
                  <c:v>1989Q4</c:v>
                </c:pt>
                <c:pt idx="9">
                  <c:v>1990Q1</c:v>
                </c:pt>
                <c:pt idx="10">
                  <c:v>1990Q2</c:v>
                </c:pt>
                <c:pt idx="11">
                  <c:v>1990Q3</c:v>
                </c:pt>
                <c:pt idx="12">
                  <c:v>1990Q4</c:v>
                </c:pt>
                <c:pt idx="13">
                  <c:v>1991Q1</c:v>
                </c:pt>
                <c:pt idx="14">
                  <c:v>1991Q2</c:v>
                </c:pt>
                <c:pt idx="15">
                  <c:v>1991Q3</c:v>
                </c:pt>
                <c:pt idx="16">
                  <c:v>1991Q4</c:v>
                </c:pt>
                <c:pt idx="17">
                  <c:v>1992Q1</c:v>
                </c:pt>
                <c:pt idx="18">
                  <c:v>1992Q2</c:v>
                </c:pt>
                <c:pt idx="19">
                  <c:v>1992Q3</c:v>
                </c:pt>
                <c:pt idx="20">
                  <c:v>1992Q4</c:v>
                </c:pt>
                <c:pt idx="21">
                  <c:v>1993Q1</c:v>
                </c:pt>
                <c:pt idx="22">
                  <c:v>1993Q2</c:v>
                </c:pt>
                <c:pt idx="23">
                  <c:v>1993Q3</c:v>
                </c:pt>
                <c:pt idx="24">
                  <c:v>1993Q4</c:v>
                </c:pt>
                <c:pt idx="25">
                  <c:v>1994Q1</c:v>
                </c:pt>
                <c:pt idx="26">
                  <c:v>1994Q2</c:v>
                </c:pt>
                <c:pt idx="27">
                  <c:v>1994Q3</c:v>
                </c:pt>
                <c:pt idx="28">
                  <c:v>1994Q4</c:v>
                </c:pt>
                <c:pt idx="29">
                  <c:v>1995Q1</c:v>
                </c:pt>
                <c:pt idx="30">
                  <c:v>1995Q2</c:v>
                </c:pt>
                <c:pt idx="31">
                  <c:v>1995Q3</c:v>
                </c:pt>
                <c:pt idx="32">
                  <c:v>1995Q4</c:v>
                </c:pt>
                <c:pt idx="33">
                  <c:v>1996Q1</c:v>
                </c:pt>
                <c:pt idx="34">
                  <c:v>1996Q2</c:v>
                </c:pt>
                <c:pt idx="35">
                  <c:v>1996Q3</c:v>
                </c:pt>
                <c:pt idx="36">
                  <c:v>1996Q4</c:v>
                </c:pt>
                <c:pt idx="37">
                  <c:v>1997Q1</c:v>
                </c:pt>
                <c:pt idx="38">
                  <c:v>1997Q2</c:v>
                </c:pt>
                <c:pt idx="39">
                  <c:v>1997Q3</c:v>
                </c:pt>
                <c:pt idx="40">
                  <c:v>1997Q4</c:v>
                </c:pt>
                <c:pt idx="41">
                  <c:v>1998Q1</c:v>
                </c:pt>
                <c:pt idx="42">
                  <c:v>1998Q2</c:v>
                </c:pt>
                <c:pt idx="43">
                  <c:v>1998Q3</c:v>
                </c:pt>
                <c:pt idx="44">
                  <c:v>1998Q4</c:v>
                </c:pt>
                <c:pt idx="45">
                  <c:v>1999Q1</c:v>
                </c:pt>
                <c:pt idx="46">
                  <c:v>1999Q2</c:v>
                </c:pt>
                <c:pt idx="47">
                  <c:v>1999Q3</c:v>
                </c:pt>
                <c:pt idx="48">
                  <c:v>1999Q4</c:v>
                </c:pt>
                <c:pt idx="49">
                  <c:v>2000Q1</c:v>
                </c:pt>
                <c:pt idx="50">
                  <c:v>2000Q2</c:v>
                </c:pt>
                <c:pt idx="51">
                  <c:v>2000Q3</c:v>
                </c:pt>
                <c:pt idx="52">
                  <c:v>2000Q4</c:v>
                </c:pt>
                <c:pt idx="53">
                  <c:v>2001Q1</c:v>
                </c:pt>
                <c:pt idx="54">
                  <c:v>2001Q2</c:v>
                </c:pt>
                <c:pt idx="55">
                  <c:v>2001Q3</c:v>
                </c:pt>
                <c:pt idx="56">
                  <c:v>2001Q4</c:v>
                </c:pt>
                <c:pt idx="57">
                  <c:v>2002Q1</c:v>
                </c:pt>
                <c:pt idx="58">
                  <c:v>2002Q2</c:v>
                </c:pt>
                <c:pt idx="59">
                  <c:v>2002Q3</c:v>
                </c:pt>
                <c:pt idx="60">
                  <c:v>2002Q4</c:v>
                </c:pt>
                <c:pt idx="61">
                  <c:v>2003Q1</c:v>
                </c:pt>
                <c:pt idx="62">
                  <c:v>2003Q2</c:v>
                </c:pt>
                <c:pt idx="63">
                  <c:v>2003Q3</c:v>
                </c:pt>
                <c:pt idx="64">
                  <c:v>2003Q4</c:v>
                </c:pt>
                <c:pt idx="65">
                  <c:v>2004Q1</c:v>
                </c:pt>
                <c:pt idx="66">
                  <c:v>2004Q2</c:v>
                </c:pt>
                <c:pt idx="67">
                  <c:v>2004Q3</c:v>
                </c:pt>
                <c:pt idx="68">
                  <c:v>2004Q4</c:v>
                </c:pt>
                <c:pt idx="69">
                  <c:v>2005Q1</c:v>
                </c:pt>
                <c:pt idx="70">
                  <c:v>2005Q2</c:v>
                </c:pt>
                <c:pt idx="71">
                  <c:v>2005Q3</c:v>
                </c:pt>
                <c:pt idx="72">
                  <c:v>2005Q4</c:v>
                </c:pt>
                <c:pt idx="73">
                  <c:v>2006Q1</c:v>
                </c:pt>
                <c:pt idx="74">
                  <c:v>2006Q2</c:v>
                </c:pt>
                <c:pt idx="75">
                  <c:v>2006Q3</c:v>
                </c:pt>
                <c:pt idx="76">
                  <c:v>2006Q4</c:v>
                </c:pt>
                <c:pt idx="77">
                  <c:v>2007Q1</c:v>
                </c:pt>
                <c:pt idx="78">
                  <c:v>2007Q2</c:v>
                </c:pt>
                <c:pt idx="79">
                  <c:v>2007Q3</c:v>
                </c:pt>
                <c:pt idx="80">
                  <c:v>2007Q4</c:v>
                </c:pt>
                <c:pt idx="81">
                  <c:v>2008Q1</c:v>
                </c:pt>
                <c:pt idx="82">
                  <c:v>2008Q2</c:v>
                </c:pt>
                <c:pt idx="83">
                  <c:v>2008Q3</c:v>
                </c:pt>
                <c:pt idx="84">
                  <c:v>2008Q4</c:v>
                </c:pt>
                <c:pt idx="85">
                  <c:v>2009Q1</c:v>
                </c:pt>
                <c:pt idx="86">
                  <c:v>2009Q2</c:v>
                </c:pt>
                <c:pt idx="87">
                  <c:v>2009Q3</c:v>
                </c:pt>
                <c:pt idx="88">
                  <c:v>2009Q4</c:v>
                </c:pt>
                <c:pt idx="89">
                  <c:v>2010Q1</c:v>
                </c:pt>
                <c:pt idx="90">
                  <c:v>2010Q2</c:v>
                </c:pt>
                <c:pt idx="91">
                  <c:v>2010Q3</c:v>
                </c:pt>
                <c:pt idx="92">
                  <c:v>2010Q4</c:v>
                </c:pt>
                <c:pt idx="93">
                  <c:v>2011Q1</c:v>
                </c:pt>
                <c:pt idx="94">
                  <c:v>2011Q2</c:v>
                </c:pt>
                <c:pt idx="95">
                  <c:v>2011Q3</c:v>
                </c:pt>
              </c:strCache>
            </c:strRef>
          </c:cat>
          <c:val>
            <c:numRef>
              <c:f>EB!$B$5:$CS$5</c:f>
              <c:numCache>
                <c:formatCode>"$"#,##0</c:formatCode>
                <c:ptCount val="96"/>
                <c:pt idx="1">
                  <c:v>168.0</c:v>
                </c:pt>
                <c:pt idx="2">
                  <c:v>185.0</c:v>
                </c:pt>
                <c:pt idx="3">
                  <c:v>195.0</c:v>
                </c:pt>
                <c:pt idx="4">
                  <c:v>199.5</c:v>
                </c:pt>
                <c:pt idx="5">
                  <c:v>207.5</c:v>
                </c:pt>
                <c:pt idx="6">
                  <c:v>226.75</c:v>
                </c:pt>
                <c:pt idx="7">
                  <c:v>233.0</c:v>
                </c:pt>
                <c:pt idx="8">
                  <c:v>225.0</c:v>
                </c:pt>
                <c:pt idx="9">
                  <c:v>223.5</c:v>
                </c:pt>
                <c:pt idx="10">
                  <c:v>230.0</c:v>
                </c:pt>
                <c:pt idx="11">
                  <c:v>228.0</c:v>
                </c:pt>
                <c:pt idx="12">
                  <c:v>222.0</c:v>
                </c:pt>
                <c:pt idx="13">
                  <c:v>223.5</c:v>
                </c:pt>
                <c:pt idx="14">
                  <c:v>239.0</c:v>
                </c:pt>
                <c:pt idx="15">
                  <c:v>231.5</c:v>
                </c:pt>
                <c:pt idx="16">
                  <c:v>225.0</c:v>
                </c:pt>
                <c:pt idx="17">
                  <c:v>221.0</c:v>
                </c:pt>
                <c:pt idx="18">
                  <c:v>227.0</c:v>
                </c:pt>
                <c:pt idx="19">
                  <c:v>227.5</c:v>
                </c:pt>
                <c:pt idx="20">
                  <c:v>222.0</c:v>
                </c:pt>
                <c:pt idx="21">
                  <c:v>215.0</c:v>
                </c:pt>
                <c:pt idx="22">
                  <c:v>223.5</c:v>
                </c:pt>
                <c:pt idx="23">
                  <c:v>220.0</c:v>
                </c:pt>
                <c:pt idx="24">
                  <c:v>215.0</c:v>
                </c:pt>
                <c:pt idx="25">
                  <c:v>212.5</c:v>
                </c:pt>
                <c:pt idx="26">
                  <c:v>224.0</c:v>
                </c:pt>
                <c:pt idx="27">
                  <c:v>220.0</c:v>
                </c:pt>
                <c:pt idx="28">
                  <c:v>216.5</c:v>
                </c:pt>
                <c:pt idx="29">
                  <c:v>210.0</c:v>
                </c:pt>
                <c:pt idx="30">
                  <c:v>219.0</c:v>
                </c:pt>
                <c:pt idx="31">
                  <c:v>223.0</c:v>
                </c:pt>
                <c:pt idx="32">
                  <c:v>216.0</c:v>
                </c:pt>
                <c:pt idx="33">
                  <c:v>215.0</c:v>
                </c:pt>
                <c:pt idx="34">
                  <c:v>230.0</c:v>
                </c:pt>
                <c:pt idx="35">
                  <c:v>231.0</c:v>
                </c:pt>
                <c:pt idx="36">
                  <c:v>224.0</c:v>
                </c:pt>
                <c:pt idx="37">
                  <c:v>228.0</c:v>
                </c:pt>
                <c:pt idx="38">
                  <c:v>247.0</c:v>
                </c:pt>
                <c:pt idx="39">
                  <c:v>250.0</c:v>
                </c:pt>
                <c:pt idx="40">
                  <c:v>249.0</c:v>
                </c:pt>
                <c:pt idx="41">
                  <c:v>246.0</c:v>
                </c:pt>
                <c:pt idx="42">
                  <c:v>264.5</c:v>
                </c:pt>
                <c:pt idx="43">
                  <c:v>265.0</c:v>
                </c:pt>
                <c:pt idx="44">
                  <c:v>259.5</c:v>
                </c:pt>
                <c:pt idx="45">
                  <c:v>275.0</c:v>
                </c:pt>
                <c:pt idx="46">
                  <c:v>296.5</c:v>
                </c:pt>
                <c:pt idx="47">
                  <c:v>305.0</c:v>
                </c:pt>
                <c:pt idx="48">
                  <c:v>310.0</c:v>
                </c:pt>
                <c:pt idx="49">
                  <c:v>330.0</c:v>
                </c:pt>
                <c:pt idx="50">
                  <c:v>365.0</c:v>
                </c:pt>
                <c:pt idx="51">
                  <c:v>375.0</c:v>
                </c:pt>
                <c:pt idx="52">
                  <c:v>385.0</c:v>
                </c:pt>
                <c:pt idx="53">
                  <c:v>385.0</c:v>
                </c:pt>
                <c:pt idx="54">
                  <c:v>385.0</c:v>
                </c:pt>
                <c:pt idx="55">
                  <c:v>390.0</c:v>
                </c:pt>
                <c:pt idx="56">
                  <c:v>380.0</c:v>
                </c:pt>
                <c:pt idx="57">
                  <c:v>402.5</c:v>
                </c:pt>
                <c:pt idx="58">
                  <c:v>436.5</c:v>
                </c:pt>
                <c:pt idx="59">
                  <c:v>430.0</c:v>
                </c:pt>
                <c:pt idx="60">
                  <c:v>425.0</c:v>
                </c:pt>
                <c:pt idx="61">
                  <c:v>420.0</c:v>
                </c:pt>
                <c:pt idx="62">
                  <c:v>451.0</c:v>
                </c:pt>
                <c:pt idx="63">
                  <c:v>470.0</c:v>
                </c:pt>
                <c:pt idx="64">
                  <c:v>469.0</c:v>
                </c:pt>
                <c:pt idx="65">
                  <c:v>485.0</c:v>
                </c:pt>
                <c:pt idx="66">
                  <c:v>535.0</c:v>
                </c:pt>
                <c:pt idx="67">
                  <c:v>549.0</c:v>
                </c:pt>
                <c:pt idx="68">
                  <c:v>560.0</c:v>
                </c:pt>
                <c:pt idx="69">
                  <c:v>583.3404999999991</c:v>
                </c:pt>
                <c:pt idx="70">
                  <c:v>640.0</c:v>
                </c:pt>
                <c:pt idx="71">
                  <c:v>650.0</c:v>
                </c:pt>
                <c:pt idx="72">
                  <c:v>652.0</c:v>
                </c:pt>
                <c:pt idx="73">
                  <c:v>650.0</c:v>
                </c:pt>
                <c:pt idx="74">
                  <c:v>685.0</c:v>
                </c:pt>
                <c:pt idx="75">
                  <c:v>675.0</c:v>
                </c:pt>
                <c:pt idx="76">
                  <c:v>660.0</c:v>
                </c:pt>
                <c:pt idx="77">
                  <c:v>675.0</c:v>
                </c:pt>
                <c:pt idx="78">
                  <c:v>732.25</c:v>
                </c:pt>
                <c:pt idx="79">
                  <c:v>710.0</c:v>
                </c:pt>
                <c:pt idx="80">
                  <c:v>659.0</c:v>
                </c:pt>
                <c:pt idx="81">
                  <c:v>580.0</c:v>
                </c:pt>
                <c:pt idx="82">
                  <c:v>535.0</c:v>
                </c:pt>
                <c:pt idx="83">
                  <c:v>450.0</c:v>
                </c:pt>
                <c:pt idx="84">
                  <c:v>359.0</c:v>
                </c:pt>
                <c:pt idx="85">
                  <c:v>301.0</c:v>
                </c:pt>
                <c:pt idx="86">
                  <c:v>345.05</c:v>
                </c:pt>
                <c:pt idx="87">
                  <c:v>395.0</c:v>
                </c:pt>
                <c:pt idx="88">
                  <c:v>407.0</c:v>
                </c:pt>
                <c:pt idx="89">
                  <c:v>386.0</c:v>
                </c:pt>
                <c:pt idx="90">
                  <c:v>438.0</c:v>
                </c:pt>
                <c:pt idx="91">
                  <c:v>430.0</c:v>
                </c:pt>
                <c:pt idx="92">
                  <c:v>405.0</c:v>
                </c:pt>
                <c:pt idx="93">
                  <c:v>370.0</c:v>
                </c:pt>
                <c:pt idx="94">
                  <c:v>415.0</c:v>
                </c:pt>
                <c:pt idx="95">
                  <c:v>405.0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7863768"/>
        <c:axId val="1066080536"/>
      </c:lineChart>
      <c:catAx>
        <c:axId val="1007863768"/>
        <c:scaling>
          <c:orientation val="minMax"/>
        </c:scaling>
        <c:delete val="0"/>
        <c:axPos val="b"/>
        <c:majorTickMark val="out"/>
        <c:minorTickMark val="none"/>
        <c:tickLblPos val="nextTo"/>
        <c:crossAx val="1066080536"/>
        <c:crosses val="autoZero"/>
        <c:auto val="1"/>
        <c:lblAlgn val="ctr"/>
        <c:lblOffset val="100"/>
        <c:noMultiLvlLbl val="0"/>
      </c:catAx>
      <c:valAx>
        <c:axId val="10660805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Thousands</a:t>
                </a:r>
                <a:endParaRPr lang="en-US" dirty="0"/>
              </a:p>
            </c:rich>
          </c:tx>
          <c:layout/>
          <c:overlay val="0"/>
        </c:title>
        <c:numFmt formatCode="&quot;$&quot;#,##0" sourceLinked="0"/>
        <c:majorTickMark val="out"/>
        <c:minorTickMark val="none"/>
        <c:tickLblPos val="nextTo"/>
        <c:crossAx val="100786376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Total NonFarm Employment</a:t>
            </a:r>
            <a:endParaRPr lang="en-US" dirty="0"/>
          </a:p>
        </c:rich>
      </c:tx>
      <c:layout>
        <c:manualLayout>
          <c:xMode val="edge"/>
          <c:yMode val="edge"/>
          <c:x val="0.289128688459397"/>
          <c:y val="0.0163935367454068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Oakland (MD)</c:v>
                </c:pt>
              </c:strCache>
            </c:strRef>
          </c:tx>
          <c:marker>
            <c:symbol val="none"/>
          </c:marker>
          <c:cat>
            <c:numRef>
              <c:f>Sheet1!$A$2:$A$167</c:f>
              <c:numCache>
                <c:formatCode>m/d/yy</c:formatCode>
                <c:ptCount val="166"/>
                <c:pt idx="0">
                  <c:v>35796.0</c:v>
                </c:pt>
                <c:pt idx="1">
                  <c:v>35827.0</c:v>
                </c:pt>
                <c:pt idx="2">
                  <c:v>35855.0</c:v>
                </c:pt>
                <c:pt idx="3">
                  <c:v>35886.0</c:v>
                </c:pt>
                <c:pt idx="4">
                  <c:v>35916.0</c:v>
                </c:pt>
                <c:pt idx="5">
                  <c:v>35947.0</c:v>
                </c:pt>
                <c:pt idx="6">
                  <c:v>35977.0</c:v>
                </c:pt>
                <c:pt idx="7">
                  <c:v>36008.0</c:v>
                </c:pt>
                <c:pt idx="8">
                  <c:v>36039.0</c:v>
                </c:pt>
                <c:pt idx="9">
                  <c:v>36069.0</c:v>
                </c:pt>
                <c:pt idx="10">
                  <c:v>36100.0</c:v>
                </c:pt>
                <c:pt idx="11">
                  <c:v>36130.0</c:v>
                </c:pt>
                <c:pt idx="12">
                  <c:v>36161.0</c:v>
                </c:pt>
                <c:pt idx="13">
                  <c:v>36192.0</c:v>
                </c:pt>
                <c:pt idx="14">
                  <c:v>36220.0</c:v>
                </c:pt>
                <c:pt idx="15">
                  <c:v>36251.0</c:v>
                </c:pt>
                <c:pt idx="16">
                  <c:v>36281.0</c:v>
                </c:pt>
                <c:pt idx="17">
                  <c:v>36312.0</c:v>
                </c:pt>
                <c:pt idx="18">
                  <c:v>36342.0</c:v>
                </c:pt>
                <c:pt idx="19">
                  <c:v>36373.0</c:v>
                </c:pt>
                <c:pt idx="20">
                  <c:v>36404.0</c:v>
                </c:pt>
                <c:pt idx="21">
                  <c:v>36434.0</c:v>
                </c:pt>
                <c:pt idx="22">
                  <c:v>36465.0</c:v>
                </c:pt>
                <c:pt idx="23">
                  <c:v>36495.0</c:v>
                </c:pt>
                <c:pt idx="24">
                  <c:v>36526.0</c:v>
                </c:pt>
                <c:pt idx="25">
                  <c:v>36557.0</c:v>
                </c:pt>
                <c:pt idx="26">
                  <c:v>36586.0</c:v>
                </c:pt>
                <c:pt idx="27">
                  <c:v>36617.0</c:v>
                </c:pt>
                <c:pt idx="28">
                  <c:v>36647.0</c:v>
                </c:pt>
                <c:pt idx="29">
                  <c:v>36678.0</c:v>
                </c:pt>
                <c:pt idx="30">
                  <c:v>36708.0</c:v>
                </c:pt>
                <c:pt idx="31">
                  <c:v>36739.0</c:v>
                </c:pt>
                <c:pt idx="32">
                  <c:v>36770.0</c:v>
                </c:pt>
                <c:pt idx="33">
                  <c:v>36800.0</c:v>
                </c:pt>
                <c:pt idx="34">
                  <c:v>36831.0</c:v>
                </c:pt>
                <c:pt idx="35">
                  <c:v>36861.0</c:v>
                </c:pt>
                <c:pt idx="36">
                  <c:v>36892.0</c:v>
                </c:pt>
                <c:pt idx="37">
                  <c:v>36923.0</c:v>
                </c:pt>
                <c:pt idx="38">
                  <c:v>36951.0</c:v>
                </c:pt>
                <c:pt idx="39">
                  <c:v>36982.0</c:v>
                </c:pt>
                <c:pt idx="40">
                  <c:v>37012.0</c:v>
                </c:pt>
                <c:pt idx="41">
                  <c:v>37043.0</c:v>
                </c:pt>
                <c:pt idx="42">
                  <c:v>37073.0</c:v>
                </c:pt>
                <c:pt idx="43">
                  <c:v>37104.0</c:v>
                </c:pt>
                <c:pt idx="44">
                  <c:v>37135.0</c:v>
                </c:pt>
                <c:pt idx="45">
                  <c:v>37165.0</c:v>
                </c:pt>
                <c:pt idx="46">
                  <c:v>37196.0</c:v>
                </c:pt>
                <c:pt idx="47">
                  <c:v>37226.0</c:v>
                </c:pt>
                <c:pt idx="48">
                  <c:v>37257.0</c:v>
                </c:pt>
                <c:pt idx="49">
                  <c:v>37288.0</c:v>
                </c:pt>
                <c:pt idx="50">
                  <c:v>37316.0</c:v>
                </c:pt>
                <c:pt idx="51">
                  <c:v>37347.0</c:v>
                </c:pt>
                <c:pt idx="52">
                  <c:v>37377.0</c:v>
                </c:pt>
                <c:pt idx="53">
                  <c:v>37408.0</c:v>
                </c:pt>
                <c:pt idx="54">
                  <c:v>37438.0</c:v>
                </c:pt>
                <c:pt idx="55">
                  <c:v>37469.0</c:v>
                </c:pt>
                <c:pt idx="56">
                  <c:v>37500.0</c:v>
                </c:pt>
                <c:pt idx="57">
                  <c:v>37530.0</c:v>
                </c:pt>
                <c:pt idx="58">
                  <c:v>37561.0</c:v>
                </c:pt>
                <c:pt idx="59">
                  <c:v>37591.0</c:v>
                </c:pt>
                <c:pt idx="60">
                  <c:v>37622.0</c:v>
                </c:pt>
                <c:pt idx="61">
                  <c:v>37653.0</c:v>
                </c:pt>
                <c:pt idx="62">
                  <c:v>37681.0</c:v>
                </c:pt>
                <c:pt idx="63">
                  <c:v>37712.0</c:v>
                </c:pt>
                <c:pt idx="64">
                  <c:v>37742.0</c:v>
                </c:pt>
                <c:pt idx="65">
                  <c:v>37773.0</c:v>
                </c:pt>
                <c:pt idx="66">
                  <c:v>37803.0</c:v>
                </c:pt>
                <c:pt idx="67">
                  <c:v>37834.0</c:v>
                </c:pt>
                <c:pt idx="68">
                  <c:v>37865.0</c:v>
                </c:pt>
                <c:pt idx="69">
                  <c:v>37895.0</c:v>
                </c:pt>
                <c:pt idx="70">
                  <c:v>37926.0</c:v>
                </c:pt>
                <c:pt idx="71">
                  <c:v>37956.0</c:v>
                </c:pt>
                <c:pt idx="72">
                  <c:v>37987.0</c:v>
                </c:pt>
                <c:pt idx="73">
                  <c:v>38018.0</c:v>
                </c:pt>
                <c:pt idx="74">
                  <c:v>38047.0</c:v>
                </c:pt>
                <c:pt idx="75">
                  <c:v>38078.0</c:v>
                </c:pt>
                <c:pt idx="76">
                  <c:v>38108.0</c:v>
                </c:pt>
                <c:pt idx="77">
                  <c:v>38139.0</c:v>
                </c:pt>
                <c:pt idx="78">
                  <c:v>38169.0</c:v>
                </c:pt>
                <c:pt idx="79">
                  <c:v>38200.0</c:v>
                </c:pt>
                <c:pt idx="80">
                  <c:v>38231.0</c:v>
                </c:pt>
                <c:pt idx="81">
                  <c:v>38261.0</c:v>
                </c:pt>
                <c:pt idx="82">
                  <c:v>38292.0</c:v>
                </c:pt>
                <c:pt idx="83">
                  <c:v>38322.0</c:v>
                </c:pt>
                <c:pt idx="84">
                  <c:v>38353.0</c:v>
                </c:pt>
                <c:pt idx="85">
                  <c:v>38384.0</c:v>
                </c:pt>
                <c:pt idx="86">
                  <c:v>38412.0</c:v>
                </c:pt>
                <c:pt idx="87">
                  <c:v>38443.0</c:v>
                </c:pt>
                <c:pt idx="88">
                  <c:v>38473.0</c:v>
                </c:pt>
                <c:pt idx="89">
                  <c:v>38504.0</c:v>
                </c:pt>
                <c:pt idx="90">
                  <c:v>38534.0</c:v>
                </c:pt>
                <c:pt idx="91">
                  <c:v>38565.0</c:v>
                </c:pt>
                <c:pt idx="92">
                  <c:v>38596.0</c:v>
                </c:pt>
                <c:pt idx="93">
                  <c:v>38626.0</c:v>
                </c:pt>
                <c:pt idx="94">
                  <c:v>38657.0</c:v>
                </c:pt>
                <c:pt idx="95">
                  <c:v>38687.0</c:v>
                </c:pt>
                <c:pt idx="96">
                  <c:v>38718.0</c:v>
                </c:pt>
                <c:pt idx="97">
                  <c:v>38749.0</c:v>
                </c:pt>
                <c:pt idx="98">
                  <c:v>38777.0</c:v>
                </c:pt>
                <c:pt idx="99">
                  <c:v>38808.0</c:v>
                </c:pt>
                <c:pt idx="100">
                  <c:v>38838.0</c:v>
                </c:pt>
                <c:pt idx="101">
                  <c:v>38869.0</c:v>
                </c:pt>
                <c:pt idx="102">
                  <c:v>38899.0</c:v>
                </c:pt>
                <c:pt idx="103">
                  <c:v>38930.0</c:v>
                </c:pt>
                <c:pt idx="104">
                  <c:v>38961.0</c:v>
                </c:pt>
                <c:pt idx="105">
                  <c:v>38991.0</c:v>
                </c:pt>
                <c:pt idx="106">
                  <c:v>39022.0</c:v>
                </c:pt>
                <c:pt idx="107">
                  <c:v>39052.0</c:v>
                </c:pt>
                <c:pt idx="108">
                  <c:v>39083.0</c:v>
                </c:pt>
                <c:pt idx="109">
                  <c:v>39114.0</c:v>
                </c:pt>
                <c:pt idx="110">
                  <c:v>39142.0</c:v>
                </c:pt>
                <c:pt idx="111">
                  <c:v>39173.0</c:v>
                </c:pt>
                <c:pt idx="112">
                  <c:v>39203.0</c:v>
                </c:pt>
                <c:pt idx="113">
                  <c:v>39234.0</c:v>
                </c:pt>
                <c:pt idx="114">
                  <c:v>39264.0</c:v>
                </c:pt>
                <c:pt idx="115">
                  <c:v>39295.0</c:v>
                </c:pt>
                <c:pt idx="116">
                  <c:v>39326.0</c:v>
                </c:pt>
                <c:pt idx="117">
                  <c:v>39356.0</c:v>
                </c:pt>
                <c:pt idx="118">
                  <c:v>39387.0</c:v>
                </c:pt>
                <c:pt idx="119">
                  <c:v>39417.0</c:v>
                </c:pt>
                <c:pt idx="120">
                  <c:v>39448.0</c:v>
                </c:pt>
                <c:pt idx="121">
                  <c:v>39479.0</c:v>
                </c:pt>
                <c:pt idx="122">
                  <c:v>39508.0</c:v>
                </c:pt>
                <c:pt idx="123">
                  <c:v>39539.0</c:v>
                </c:pt>
                <c:pt idx="124">
                  <c:v>39569.0</c:v>
                </c:pt>
                <c:pt idx="125">
                  <c:v>39600.0</c:v>
                </c:pt>
                <c:pt idx="126">
                  <c:v>39630.0</c:v>
                </c:pt>
                <c:pt idx="127">
                  <c:v>39661.0</c:v>
                </c:pt>
                <c:pt idx="128">
                  <c:v>39692.0</c:v>
                </c:pt>
                <c:pt idx="129">
                  <c:v>39722.0</c:v>
                </c:pt>
                <c:pt idx="130">
                  <c:v>39753.0</c:v>
                </c:pt>
                <c:pt idx="131">
                  <c:v>39783.0</c:v>
                </c:pt>
                <c:pt idx="132">
                  <c:v>39814.0</c:v>
                </c:pt>
                <c:pt idx="133">
                  <c:v>39845.0</c:v>
                </c:pt>
                <c:pt idx="134">
                  <c:v>39873.0</c:v>
                </c:pt>
                <c:pt idx="135">
                  <c:v>39904.0</c:v>
                </c:pt>
                <c:pt idx="136">
                  <c:v>39934.0</c:v>
                </c:pt>
                <c:pt idx="137">
                  <c:v>39965.0</c:v>
                </c:pt>
                <c:pt idx="138">
                  <c:v>39995.0</c:v>
                </c:pt>
                <c:pt idx="139">
                  <c:v>40026.0</c:v>
                </c:pt>
                <c:pt idx="140">
                  <c:v>40057.0</c:v>
                </c:pt>
                <c:pt idx="141">
                  <c:v>40087.0</c:v>
                </c:pt>
                <c:pt idx="142">
                  <c:v>40118.0</c:v>
                </c:pt>
                <c:pt idx="143">
                  <c:v>40148.0</c:v>
                </c:pt>
                <c:pt idx="144">
                  <c:v>40179.0</c:v>
                </c:pt>
                <c:pt idx="145">
                  <c:v>40210.0</c:v>
                </c:pt>
                <c:pt idx="146">
                  <c:v>40238.0</c:v>
                </c:pt>
                <c:pt idx="147">
                  <c:v>40269.0</c:v>
                </c:pt>
                <c:pt idx="148">
                  <c:v>40299.0</c:v>
                </c:pt>
                <c:pt idx="149">
                  <c:v>40330.0</c:v>
                </c:pt>
                <c:pt idx="150">
                  <c:v>40360.0</c:v>
                </c:pt>
                <c:pt idx="151">
                  <c:v>40391.0</c:v>
                </c:pt>
                <c:pt idx="152">
                  <c:v>40422.0</c:v>
                </c:pt>
                <c:pt idx="153">
                  <c:v>40452.0</c:v>
                </c:pt>
                <c:pt idx="154">
                  <c:v>40483.0</c:v>
                </c:pt>
                <c:pt idx="155">
                  <c:v>40513.0</c:v>
                </c:pt>
                <c:pt idx="156">
                  <c:v>40544.0</c:v>
                </c:pt>
                <c:pt idx="157">
                  <c:v>40575.0</c:v>
                </c:pt>
                <c:pt idx="158">
                  <c:v>40603.0</c:v>
                </c:pt>
                <c:pt idx="159">
                  <c:v>40634.0</c:v>
                </c:pt>
                <c:pt idx="160">
                  <c:v>40664.0</c:v>
                </c:pt>
                <c:pt idx="161">
                  <c:v>40695.0</c:v>
                </c:pt>
                <c:pt idx="162">
                  <c:v>40725.0</c:v>
                </c:pt>
                <c:pt idx="163">
                  <c:v>40756.0</c:v>
                </c:pt>
                <c:pt idx="164">
                  <c:v>40787.0</c:v>
                </c:pt>
                <c:pt idx="165">
                  <c:v>40817.0</c:v>
                </c:pt>
              </c:numCache>
            </c:numRef>
          </c:cat>
          <c:val>
            <c:numRef>
              <c:f>Sheet1!$B$2:$B$167</c:f>
              <c:numCache>
                <c:formatCode>0.0</c:formatCode>
                <c:ptCount val="166"/>
                <c:pt idx="0">
                  <c:v>962.5</c:v>
                </c:pt>
                <c:pt idx="1">
                  <c:v>963.4</c:v>
                </c:pt>
                <c:pt idx="2">
                  <c:v>966.4</c:v>
                </c:pt>
                <c:pt idx="3">
                  <c:v>968.4</c:v>
                </c:pt>
                <c:pt idx="4">
                  <c:v>971.3</c:v>
                </c:pt>
                <c:pt idx="5">
                  <c:v>974.2</c:v>
                </c:pt>
                <c:pt idx="6">
                  <c:v>976.4</c:v>
                </c:pt>
                <c:pt idx="7">
                  <c:v>980.2</c:v>
                </c:pt>
                <c:pt idx="8">
                  <c:v>984.5</c:v>
                </c:pt>
                <c:pt idx="9">
                  <c:v>985.1</c:v>
                </c:pt>
                <c:pt idx="10">
                  <c:v>990.1</c:v>
                </c:pt>
                <c:pt idx="11">
                  <c:v>991.0</c:v>
                </c:pt>
                <c:pt idx="12">
                  <c:v>991.5</c:v>
                </c:pt>
                <c:pt idx="13">
                  <c:v>994.3</c:v>
                </c:pt>
                <c:pt idx="14">
                  <c:v>996.9</c:v>
                </c:pt>
                <c:pt idx="15">
                  <c:v>1001.1</c:v>
                </c:pt>
                <c:pt idx="16">
                  <c:v>1006.5</c:v>
                </c:pt>
                <c:pt idx="17">
                  <c:v>1007.0</c:v>
                </c:pt>
                <c:pt idx="18">
                  <c:v>1011.1</c:v>
                </c:pt>
                <c:pt idx="19">
                  <c:v>1013.6</c:v>
                </c:pt>
                <c:pt idx="20">
                  <c:v>1015.6</c:v>
                </c:pt>
                <c:pt idx="21">
                  <c:v>1018.8</c:v>
                </c:pt>
                <c:pt idx="22">
                  <c:v>1020.0</c:v>
                </c:pt>
                <c:pt idx="23">
                  <c:v>1023.8</c:v>
                </c:pt>
                <c:pt idx="24">
                  <c:v>1028.7</c:v>
                </c:pt>
                <c:pt idx="25">
                  <c:v>1031.0</c:v>
                </c:pt>
                <c:pt idx="26">
                  <c:v>1032.9</c:v>
                </c:pt>
                <c:pt idx="27">
                  <c:v>1040.6</c:v>
                </c:pt>
                <c:pt idx="28">
                  <c:v>1042.5</c:v>
                </c:pt>
                <c:pt idx="29">
                  <c:v>1049.2</c:v>
                </c:pt>
                <c:pt idx="30">
                  <c:v>1050.4</c:v>
                </c:pt>
                <c:pt idx="31">
                  <c:v>1053.4</c:v>
                </c:pt>
                <c:pt idx="32">
                  <c:v>1054.4</c:v>
                </c:pt>
                <c:pt idx="33">
                  <c:v>1055.9</c:v>
                </c:pt>
                <c:pt idx="34">
                  <c:v>1059.7</c:v>
                </c:pt>
                <c:pt idx="35">
                  <c:v>1062.9</c:v>
                </c:pt>
                <c:pt idx="36">
                  <c:v>1065.5</c:v>
                </c:pt>
                <c:pt idx="37">
                  <c:v>1064.4</c:v>
                </c:pt>
                <c:pt idx="38">
                  <c:v>1067.9</c:v>
                </c:pt>
                <c:pt idx="39">
                  <c:v>1061.8</c:v>
                </c:pt>
                <c:pt idx="40">
                  <c:v>1056.9</c:v>
                </c:pt>
                <c:pt idx="41">
                  <c:v>1056.2</c:v>
                </c:pt>
                <c:pt idx="42">
                  <c:v>1055.0</c:v>
                </c:pt>
                <c:pt idx="43">
                  <c:v>1053.4</c:v>
                </c:pt>
                <c:pt idx="44">
                  <c:v>1048.4</c:v>
                </c:pt>
                <c:pt idx="45">
                  <c:v>1045.3</c:v>
                </c:pt>
                <c:pt idx="46">
                  <c:v>1039.6</c:v>
                </c:pt>
                <c:pt idx="47">
                  <c:v>1038.4</c:v>
                </c:pt>
                <c:pt idx="48">
                  <c:v>1037.6</c:v>
                </c:pt>
                <c:pt idx="49">
                  <c:v>1037.5</c:v>
                </c:pt>
                <c:pt idx="50">
                  <c:v>1040.3</c:v>
                </c:pt>
                <c:pt idx="51">
                  <c:v>1037.7</c:v>
                </c:pt>
                <c:pt idx="52">
                  <c:v>1038.4</c:v>
                </c:pt>
                <c:pt idx="53">
                  <c:v>1038.7</c:v>
                </c:pt>
                <c:pt idx="54">
                  <c:v>1037.3</c:v>
                </c:pt>
                <c:pt idx="55">
                  <c:v>1038.6</c:v>
                </c:pt>
                <c:pt idx="56">
                  <c:v>1040.5</c:v>
                </c:pt>
                <c:pt idx="57">
                  <c:v>1041.8</c:v>
                </c:pt>
                <c:pt idx="58">
                  <c:v>1040.8</c:v>
                </c:pt>
                <c:pt idx="59">
                  <c:v>1039.5</c:v>
                </c:pt>
                <c:pt idx="60">
                  <c:v>1037.2</c:v>
                </c:pt>
                <c:pt idx="61">
                  <c:v>1035.8</c:v>
                </c:pt>
                <c:pt idx="62">
                  <c:v>1033.8</c:v>
                </c:pt>
                <c:pt idx="63">
                  <c:v>1028.7</c:v>
                </c:pt>
                <c:pt idx="64">
                  <c:v>1026.3</c:v>
                </c:pt>
                <c:pt idx="65">
                  <c:v>1023.1</c:v>
                </c:pt>
                <c:pt idx="66">
                  <c:v>1019.3</c:v>
                </c:pt>
                <c:pt idx="67">
                  <c:v>1019.0</c:v>
                </c:pt>
                <c:pt idx="68">
                  <c:v>1018.5</c:v>
                </c:pt>
                <c:pt idx="69">
                  <c:v>1018.7</c:v>
                </c:pt>
                <c:pt idx="70">
                  <c:v>1020.2</c:v>
                </c:pt>
                <c:pt idx="71">
                  <c:v>1019.4</c:v>
                </c:pt>
                <c:pt idx="72">
                  <c:v>1017.3</c:v>
                </c:pt>
                <c:pt idx="73">
                  <c:v>1018.3</c:v>
                </c:pt>
                <c:pt idx="74">
                  <c:v>1019.2</c:v>
                </c:pt>
                <c:pt idx="75">
                  <c:v>1022.2</c:v>
                </c:pt>
                <c:pt idx="76">
                  <c:v>1023.7</c:v>
                </c:pt>
                <c:pt idx="77">
                  <c:v>1025.4</c:v>
                </c:pt>
                <c:pt idx="78">
                  <c:v>1025.2</c:v>
                </c:pt>
                <c:pt idx="79">
                  <c:v>1023.0</c:v>
                </c:pt>
                <c:pt idx="80">
                  <c:v>1021.8</c:v>
                </c:pt>
                <c:pt idx="81">
                  <c:v>1025.3</c:v>
                </c:pt>
                <c:pt idx="82">
                  <c:v>1025.6</c:v>
                </c:pt>
                <c:pt idx="83">
                  <c:v>1025.7</c:v>
                </c:pt>
                <c:pt idx="84">
                  <c:v>1027.2</c:v>
                </c:pt>
                <c:pt idx="85">
                  <c:v>1028.1</c:v>
                </c:pt>
                <c:pt idx="86">
                  <c:v>1028.1</c:v>
                </c:pt>
                <c:pt idx="87">
                  <c:v>1029.6</c:v>
                </c:pt>
                <c:pt idx="88">
                  <c:v>1028.5</c:v>
                </c:pt>
                <c:pt idx="89">
                  <c:v>1028.6</c:v>
                </c:pt>
                <c:pt idx="90">
                  <c:v>1031.0</c:v>
                </c:pt>
                <c:pt idx="91">
                  <c:v>1031.7</c:v>
                </c:pt>
                <c:pt idx="92">
                  <c:v>1034.2</c:v>
                </c:pt>
                <c:pt idx="93">
                  <c:v>1034.2</c:v>
                </c:pt>
                <c:pt idx="94">
                  <c:v>1036.1</c:v>
                </c:pt>
                <c:pt idx="95">
                  <c:v>1036.6</c:v>
                </c:pt>
                <c:pt idx="96">
                  <c:v>1039.9</c:v>
                </c:pt>
                <c:pt idx="97">
                  <c:v>1041.3</c:v>
                </c:pt>
                <c:pt idx="98">
                  <c:v>1042.4</c:v>
                </c:pt>
                <c:pt idx="99">
                  <c:v>1041.6</c:v>
                </c:pt>
                <c:pt idx="100">
                  <c:v>1045.2</c:v>
                </c:pt>
                <c:pt idx="101">
                  <c:v>1046.7</c:v>
                </c:pt>
                <c:pt idx="102">
                  <c:v>1046.7</c:v>
                </c:pt>
                <c:pt idx="103">
                  <c:v>1047.8</c:v>
                </c:pt>
                <c:pt idx="104">
                  <c:v>1046.7</c:v>
                </c:pt>
                <c:pt idx="105">
                  <c:v>1046.6</c:v>
                </c:pt>
                <c:pt idx="106">
                  <c:v>1045.0</c:v>
                </c:pt>
                <c:pt idx="107">
                  <c:v>1043.8</c:v>
                </c:pt>
                <c:pt idx="108">
                  <c:v>1045.5</c:v>
                </c:pt>
                <c:pt idx="109">
                  <c:v>1046.6</c:v>
                </c:pt>
                <c:pt idx="110">
                  <c:v>1051.7</c:v>
                </c:pt>
                <c:pt idx="111">
                  <c:v>1047.0</c:v>
                </c:pt>
                <c:pt idx="112">
                  <c:v>1048.3</c:v>
                </c:pt>
                <c:pt idx="113">
                  <c:v>1048.3</c:v>
                </c:pt>
                <c:pt idx="114">
                  <c:v>1047.9</c:v>
                </c:pt>
                <c:pt idx="115">
                  <c:v>1049.5</c:v>
                </c:pt>
                <c:pt idx="116">
                  <c:v>1048.2</c:v>
                </c:pt>
                <c:pt idx="117">
                  <c:v>1046.9</c:v>
                </c:pt>
                <c:pt idx="118">
                  <c:v>1047.7</c:v>
                </c:pt>
                <c:pt idx="119">
                  <c:v>1048.6</c:v>
                </c:pt>
                <c:pt idx="120">
                  <c:v>1045.5</c:v>
                </c:pt>
                <c:pt idx="121">
                  <c:v>1044.5</c:v>
                </c:pt>
                <c:pt idx="122">
                  <c:v>1041.3</c:v>
                </c:pt>
                <c:pt idx="123">
                  <c:v>1040.9</c:v>
                </c:pt>
                <c:pt idx="124">
                  <c:v>1036.1</c:v>
                </c:pt>
                <c:pt idx="125">
                  <c:v>1033.1</c:v>
                </c:pt>
                <c:pt idx="126">
                  <c:v>1034.1</c:v>
                </c:pt>
                <c:pt idx="127">
                  <c:v>1030.0</c:v>
                </c:pt>
                <c:pt idx="128">
                  <c:v>1024.0</c:v>
                </c:pt>
                <c:pt idx="129">
                  <c:v>1018.4</c:v>
                </c:pt>
                <c:pt idx="130">
                  <c:v>1011.3</c:v>
                </c:pt>
                <c:pt idx="131">
                  <c:v>1006.3</c:v>
                </c:pt>
                <c:pt idx="132">
                  <c:v>1002.4</c:v>
                </c:pt>
                <c:pt idx="133">
                  <c:v>991.9</c:v>
                </c:pt>
                <c:pt idx="134">
                  <c:v>983.5</c:v>
                </c:pt>
                <c:pt idx="135">
                  <c:v>978.5</c:v>
                </c:pt>
                <c:pt idx="136">
                  <c:v>972.2</c:v>
                </c:pt>
                <c:pt idx="137">
                  <c:v>968.7</c:v>
                </c:pt>
                <c:pt idx="138">
                  <c:v>959.4</c:v>
                </c:pt>
                <c:pt idx="139">
                  <c:v>948.4</c:v>
                </c:pt>
                <c:pt idx="140">
                  <c:v>950.7</c:v>
                </c:pt>
                <c:pt idx="141">
                  <c:v>955.2</c:v>
                </c:pt>
                <c:pt idx="142">
                  <c:v>953.6</c:v>
                </c:pt>
                <c:pt idx="143">
                  <c:v>951.5</c:v>
                </c:pt>
                <c:pt idx="144">
                  <c:v>951.8</c:v>
                </c:pt>
                <c:pt idx="145">
                  <c:v>950.1</c:v>
                </c:pt>
                <c:pt idx="146">
                  <c:v>950.8</c:v>
                </c:pt>
                <c:pt idx="147">
                  <c:v>951.4</c:v>
                </c:pt>
                <c:pt idx="148">
                  <c:v>953.0</c:v>
                </c:pt>
                <c:pt idx="149">
                  <c:v>950.8</c:v>
                </c:pt>
                <c:pt idx="150">
                  <c:v>949.8</c:v>
                </c:pt>
                <c:pt idx="151">
                  <c:v>946.3</c:v>
                </c:pt>
                <c:pt idx="152">
                  <c:v>944.8</c:v>
                </c:pt>
                <c:pt idx="153">
                  <c:v>946.1</c:v>
                </c:pt>
                <c:pt idx="154">
                  <c:v>945.3</c:v>
                </c:pt>
                <c:pt idx="155">
                  <c:v>943.8</c:v>
                </c:pt>
                <c:pt idx="156">
                  <c:v>945.1</c:v>
                </c:pt>
                <c:pt idx="157">
                  <c:v>945.3</c:v>
                </c:pt>
                <c:pt idx="158">
                  <c:v>940.3</c:v>
                </c:pt>
                <c:pt idx="159">
                  <c:v>944.5</c:v>
                </c:pt>
                <c:pt idx="160">
                  <c:v>940.3</c:v>
                </c:pt>
                <c:pt idx="161">
                  <c:v>946.7</c:v>
                </c:pt>
                <c:pt idx="162">
                  <c:v>950.8</c:v>
                </c:pt>
                <c:pt idx="163">
                  <c:v>948.4</c:v>
                </c:pt>
                <c:pt idx="164">
                  <c:v>950.1</c:v>
                </c:pt>
                <c:pt idx="165">
                  <c:v>947.1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San Francisco (MD)</c:v>
                </c:pt>
              </c:strCache>
            </c:strRef>
          </c:tx>
          <c:marker>
            <c:symbol val="none"/>
          </c:marker>
          <c:cat>
            <c:numRef>
              <c:f>Sheet1!$A$2:$A$167</c:f>
              <c:numCache>
                <c:formatCode>m/d/yy</c:formatCode>
                <c:ptCount val="166"/>
                <c:pt idx="0">
                  <c:v>35796.0</c:v>
                </c:pt>
                <c:pt idx="1">
                  <c:v>35827.0</c:v>
                </c:pt>
                <c:pt idx="2">
                  <c:v>35855.0</c:v>
                </c:pt>
                <c:pt idx="3">
                  <c:v>35886.0</c:v>
                </c:pt>
                <c:pt idx="4">
                  <c:v>35916.0</c:v>
                </c:pt>
                <c:pt idx="5">
                  <c:v>35947.0</c:v>
                </c:pt>
                <c:pt idx="6">
                  <c:v>35977.0</c:v>
                </c:pt>
                <c:pt idx="7">
                  <c:v>36008.0</c:v>
                </c:pt>
                <c:pt idx="8">
                  <c:v>36039.0</c:v>
                </c:pt>
                <c:pt idx="9">
                  <c:v>36069.0</c:v>
                </c:pt>
                <c:pt idx="10">
                  <c:v>36100.0</c:v>
                </c:pt>
                <c:pt idx="11">
                  <c:v>36130.0</c:v>
                </c:pt>
                <c:pt idx="12">
                  <c:v>36161.0</c:v>
                </c:pt>
                <c:pt idx="13">
                  <c:v>36192.0</c:v>
                </c:pt>
                <c:pt idx="14">
                  <c:v>36220.0</c:v>
                </c:pt>
                <c:pt idx="15">
                  <c:v>36251.0</c:v>
                </c:pt>
                <c:pt idx="16">
                  <c:v>36281.0</c:v>
                </c:pt>
                <c:pt idx="17">
                  <c:v>36312.0</c:v>
                </c:pt>
                <c:pt idx="18">
                  <c:v>36342.0</c:v>
                </c:pt>
                <c:pt idx="19">
                  <c:v>36373.0</c:v>
                </c:pt>
                <c:pt idx="20">
                  <c:v>36404.0</c:v>
                </c:pt>
                <c:pt idx="21">
                  <c:v>36434.0</c:v>
                </c:pt>
                <c:pt idx="22">
                  <c:v>36465.0</c:v>
                </c:pt>
                <c:pt idx="23">
                  <c:v>36495.0</c:v>
                </c:pt>
                <c:pt idx="24">
                  <c:v>36526.0</c:v>
                </c:pt>
                <c:pt idx="25">
                  <c:v>36557.0</c:v>
                </c:pt>
                <c:pt idx="26">
                  <c:v>36586.0</c:v>
                </c:pt>
                <c:pt idx="27">
                  <c:v>36617.0</c:v>
                </c:pt>
                <c:pt idx="28">
                  <c:v>36647.0</c:v>
                </c:pt>
                <c:pt idx="29">
                  <c:v>36678.0</c:v>
                </c:pt>
                <c:pt idx="30">
                  <c:v>36708.0</c:v>
                </c:pt>
                <c:pt idx="31">
                  <c:v>36739.0</c:v>
                </c:pt>
                <c:pt idx="32">
                  <c:v>36770.0</c:v>
                </c:pt>
                <c:pt idx="33">
                  <c:v>36800.0</c:v>
                </c:pt>
                <c:pt idx="34">
                  <c:v>36831.0</c:v>
                </c:pt>
                <c:pt idx="35">
                  <c:v>36861.0</c:v>
                </c:pt>
                <c:pt idx="36">
                  <c:v>36892.0</c:v>
                </c:pt>
                <c:pt idx="37">
                  <c:v>36923.0</c:v>
                </c:pt>
                <c:pt idx="38">
                  <c:v>36951.0</c:v>
                </c:pt>
                <c:pt idx="39">
                  <c:v>36982.0</c:v>
                </c:pt>
                <c:pt idx="40">
                  <c:v>37012.0</c:v>
                </c:pt>
                <c:pt idx="41">
                  <c:v>37043.0</c:v>
                </c:pt>
                <c:pt idx="42">
                  <c:v>37073.0</c:v>
                </c:pt>
                <c:pt idx="43">
                  <c:v>37104.0</c:v>
                </c:pt>
                <c:pt idx="44">
                  <c:v>37135.0</c:v>
                </c:pt>
                <c:pt idx="45">
                  <c:v>37165.0</c:v>
                </c:pt>
                <c:pt idx="46">
                  <c:v>37196.0</c:v>
                </c:pt>
                <c:pt idx="47">
                  <c:v>37226.0</c:v>
                </c:pt>
                <c:pt idx="48">
                  <c:v>37257.0</c:v>
                </c:pt>
                <c:pt idx="49">
                  <c:v>37288.0</c:v>
                </c:pt>
                <c:pt idx="50">
                  <c:v>37316.0</c:v>
                </c:pt>
                <c:pt idx="51">
                  <c:v>37347.0</c:v>
                </c:pt>
                <c:pt idx="52">
                  <c:v>37377.0</c:v>
                </c:pt>
                <c:pt idx="53">
                  <c:v>37408.0</c:v>
                </c:pt>
                <c:pt idx="54">
                  <c:v>37438.0</c:v>
                </c:pt>
                <c:pt idx="55">
                  <c:v>37469.0</c:v>
                </c:pt>
                <c:pt idx="56">
                  <c:v>37500.0</c:v>
                </c:pt>
                <c:pt idx="57">
                  <c:v>37530.0</c:v>
                </c:pt>
                <c:pt idx="58">
                  <c:v>37561.0</c:v>
                </c:pt>
                <c:pt idx="59">
                  <c:v>37591.0</c:v>
                </c:pt>
                <c:pt idx="60">
                  <c:v>37622.0</c:v>
                </c:pt>
                <c:pt idx="61">
                  <c:v>37653.0</c:v>
                </c:pt>
                <c:pt idx="62">
                  <c:v>37681.0</c:v>
                </c:pt>
                <c:pt idx="63">
                  <c:v>37712.0</c:v>
                </c:pt>
                <c:pt idx="64">
                  <c:v>37742.0</c:v>
                </c:pt>
                <c:pt idx="65">
                  <c:v>37773.0</c:v>
                </c:pt>
                <c:pt idx="66">
                  <c:v>37803.0</c:v>
                </c:pt>
                <c:pt idx="67">
                  <c:v>37834.0</c:v>
                </c:pt>
                <c:pt idx="68">
                  <c:v>37865.0</c:v>
                </c:pt>
                <c:pt idx="69">
                  <c:v>37895.0</c:v>
                </c:pt>
                <c:pt idx="70">
                  <c:v>37926.0</c:v>
                </c:pt>
                <c:pt idx="71">
                  <c:v>37956.0</c:v>
                </c:pt>
                <c:pt idx="72">
                  <c:v>37987.0</c:v>
                </c:pt>
                <c:pt idx="73">
                  <c:v>38018.0</c:v>
                </c:pt>
                <c:pt idx="74">
                  <c:v>38047.0</c:v>
                </c:pt>
                <c:pt idx="75">
                  <c:v>38078.0</c:v>
                </c:pt>
                <c:pt idx="76">
                  <c:v>38108.0</c:v>
                </c:pt>
                <c:pt idx="77">
                  <c:v>38139.0</c:v>
                </c:pt>
                <c:pt idx="78">
                  <c:v>38169.0</c:v>
                </c:pt>
                <c:pt idx="79">
                  <c:v>38200.0</c:v>
                </c:pt>
                <c:pt idx="80">
                  <c:v>38231.0</c:v>
                </c:pt>
                <c:pt idx="81">
                  <c:v>38261.0</c:v>
                </c:pt>
                <c:pt idx="82">
                  <c:v>38292.0</c:v>
                </c:pt>
                <c:pt idx="83">
                  <c:v>38322.0</c:v>
                </c:pt>
                <c:pt idx="84">
                  <c:v>38353.0</c:v>
                </c:pt>
                <c:pt idx="85">
                  <c:v>38384.0</c:v>
                </c:pt>
                <c:pt idx="86">
                  <c:v>38412.0</c:v>
                </c:pt>
                <c:pt idx="87">
                  <c:v>38443.0</c:v>
                </c:pt>
                <c:pt idx="88">
                  <c:v>38473.0</c:v>
                </c:pt>
                <c:pt idx="89">
                  <c:v>38504.0</c:v>
                </c:pt>
                <c:pt idx="90">
                  <c:v>38534.0</c:v>
                </c:pt>
                <c:pt idx="91">
                  <c:v>38565.0</c:v>
                </c:pt>
                <c:pt idx="92">
                  <c:v>38596.0</c:v>
                </c:pt>
                <c:pt idx="93">
                  <c:v>38626.0</c:v>
                </c:pt>
                <c:pt idx="94">
                  <c:v>38657.0</c:v>
                </c:pt>
                <c:pt idx="95">
                  <c:v>38687.0</c:v>
                </c:pt>
                <c:pt idx="96">
                  <c:v>38718.0</c:v>
                </c:pt>
                <c:pt idx="97">
                  <c:v>38749.0</c:v>
                </c:pt>
                <c:pt idx="98">
                  <c:v>38777.0</c:v>
                </c:pt>
                <c:pt idx="99">
                  <c:v>38808.0</c:v>
                </c:pt>
                <c:pt idx="100">
                  <c:v>38838.0</c:v>
                </c:pt>
                <c:pt idx="101">
                  <c:v>38869.0</c:v>
                </c:pt>
                <c:pt idx="102">
                  <c:v>38899.0</c:v>
                </c:pt>
                <c:pt idx="103">
                  <c:v>38930.0</c:v>
                </c:pt>
                <c:pt idx="104">
                  <c:v>38961.0</c:v>
                </c:pt>
                <c:pt idx="105">
                  <c:v>38991.0</c:v>
                </c:pt>
                <c:pt idx="106">
                  <c:v>39022.0</c:v>
                </c:pt>
                <c:pt idx="107">
                  <c:v>39052.0</c:v>
                </c:pt>
                <c:pt idx="108">
                  <c:v>39083.0</c:v>
                </c:pt>
                <c:pt idx="109">
                  <c:v>39114.0</c:v>
                </c:pt>
                <c:pt idx="110">
                  <c:v>39142.0</c:v>
                </c:pt>
                <c:pt idx="111">
                  <c:v>39173.0</c:v>
                </c:pt>
                <c:pt idx="112">
                  <c:v>39203.0</c:v>
                </c:pt>
                <c:pt idx="113">
                  <c:v>39234.0</c:v>
                </c:pt>
                <c:pt idx="114">
                  <c:v>39264.0</c:v>
                </c:pt>
                <c:pt idx="115">
                  <c:v>39295.0</c:v>
                </c:pt>
                <c:pt idx="116">
                  <c:v>39326.0</c:v>
                </c:pt>
                <c:pt idx="117">
                  <c:v>39356.0</c:v>
                </c:pt>
                <c:pt idx="118">
                  <c:v>39387.0</c:v>
                </c:pt>
                <c:pt idx="119">
                  <c:v>39417.0</c:v>
                </c:pt>
                <c:pt idx="120">
                  <c:v>39448.0</c:v>
                </c:pt>
                <c:pt idx="121">
                  <c:v>39479.0</c:v>
                </c:pt>
                <c:pt idx="122">
                  <c:v>39508.0</c:v>
                </c:pt>
                <c:pt idx="123">
                  <c:v>39539.0</c:v>
                </c:pt>
                <c:pt idx="124">
                  <c:v>39569.0</c:v>
                </c:pt>
                <c:pt idx="125">
                  <c:v>39600.0</c:v>
                </c:pt>
                <c:pt idx="126">
                  <c:v>39630.0</c:v>
                </c:pt>
                <c:pt idx="127">
                  <c:v>39661.0</c:v>
                </c:pt>
                <c:pt idx="128">
                  <c:v>39692.0</c:v>
                </c:pt>
                <c:pt idx="129">
                  <c:v>39722.0</c:v>
                </c:pt>
                <c:pt idx="130">
                  <c:v>39753.0</c:v>
                </c:pt>
                <c:pt idx="131">
                  <c:v>39783.0</c:v>
                </c:pt>
                <c:pt idx="132">
                  <c:v>39814.0</c:v>
                </c:pt>
                <c:pt idx="133">
                  <c:v>39845.0</c:v>
                </c:pt>
                <c:pt idx="134">
                  <c:v>39873.0</c:v>
                </c:pt>
                <c:pt idx="135">
                  <c:v>39904.0</c:v>
                </c:pt>
                <c:pt idx="136">
                  <c:v>39934.0</c:v>
                </c:pt>
                <c:pt idx="137">
                  <c:v>39965.0</c:v>
                </c:pt>
                <c:pt idx="138">
                  <c:v>39995.0</c:v>
                </c:pt>
                <c:pt idx="139">
                  <c:v>40026.0</c:v>
                </c:pt>
                <c:pt idx="140">
                  <c:v>40057.0</c:v>
                </c:pt>
                <c:pt idx="141">
                  <c:v>40087.0</c:v>
                </c:pt>
                <c:pt idx="142">
                  <c:v>40118.0</c:v>
                </c:pt>
                <c:pt idx="143">
                  <c:v>40148.0</c:v>
                </c:pt>
                <c:pt idx="144">
                  <c:v>40179.0</c:v>
                </c:pt>
                <c:pt idx="145">
                  <c:v>40210.0</c:v>
                </c:pt>
                <c:pt idx="146">
                  <c:v>40238.0</c:v>
                </c:pt>
                <c:pt idx="147">
                  <c:v>40269.0</c:v>
                </c:pt>
                <c:pt idx="148">
                  <c:v>40299.0</c:v>
                </c:pt>
                <c:pt idx="149">
                  <c:v>40330.0</c:v>
                </c:pt>
                <c:pt idx="150">
                  <c:v>40360.0</c:v>
                </c:pt>
                <c:pt idx="151">
                  <c:v>40391.0</c:v>
                </c:pt>
                <c:pt idx="152">
                  <c:v>40422.0</c:v>
                </c:pt>
                <c:pt idx="153">
                  <c:v>40452.0</c:v>
                </c:pt>
                <c:pt idx="154">
                  <c:v>40483.0</c:v>
                </c:pt>
                <c:pt idx="155">
                  <c:v>40513.0</c:v>
                </c:pt>
                <c:pt idx="156">
                  <c:v>40544.0</c:v>
                </c:pt>
                <c:pt idx="157">
                  <c:v>40575.0</c:v>
                </c:pt>
                <c:pt idx="158">
                  <c:v>40603.0</c:v>
                </c:pt>
                <c:pt idx="159">
                  <c:v>40634.0</c:v>
                </c:pt>
                <c:pt idx="160">
                  <c:v>40664.0</c:v>
                </c:pt>
                <c:pt idx="161">
                  <c:v>40695.0</c:v>
                </c:pt>
                <c:pt idx="162">
                  <c:v>40725.0</c:v>
                </c:pt>
                <c:pt idx="163">
                  <c:v>40756.0</c:v>
                </c:pt>
                <c:pt idx="164">
                  <c:v>40787.0</c:v>
                </c:pt>
                <c:pt idx="165">
                  <c:v>40817.0</c:v>
                </c:pt>
              </c:numCache>
            </c:numRef>
          </c:cat>
          <c:val>
            <c:numRef>
              <c:f>Sheet1!$C$2:$C$167</c:f>
              <c:numCache>
                <c:formatCode>0.0</c:formatCode>
                <c:ptCount val="166"/>
                <c:pt idx="0">
                  <c:v>998.1</c:v>
                </c:pt>
                <c:pt idx="1">
                  <c:v>997.9</c:v>
                </c:pt>
                <c:pt idx="2">
                  <c:v>998.0</c:v>
                </c:pt>
                <c:pt idx="3">
                  <c:v>1005.6</c:v>
                </c:pt>
                <c:pt idx="4">
                  <c:v>1006.9</c:v>
                </c:pt>
                <c:pt idx="5">
                  <c:v>1010.6</c:v>
                </c:pt>
                <c:pt idx="6">
                  <c:v>1015.1</c:v>
                </c:pt>
                <c:pt idx="7">
                  <c:v>1017.2</c:v>
                </c:pt>
                <c:pt idx="8">
                  <c:v>1020.0</c:v>
                </c:pt>
                <c:pt idx="9">
                  <c:v>1022.3</c:v>
                </c:pt>
                <c:pt idx="10">
                  <c:v>1025.1</c:v>
                </c:pt>
                <c:pt idx="11">
                  <c:v>1027.1</c:v>
                </c:pt>
                <c:pt idx="12">
                  <c:v>1030.6</c:v>
                </c:pt>
                <c:pt idx="13">
                  <c:v>1033.2</c:v>
                </c:pt>
                <c:pt idx="14">
                  <c:v>1035.6</c:v>
                </c:pt>
                <c:pt idx="15">
                  <c:v>1034.1</c:v>
                </c:pt>
                <c:pt idx="16">
                  <c:v>1034.9</c:v>
                </c:pt>
                <c:pt idx="17">
                  <c:v>1036.8</c:v>
                </c:pt>
                <c:pt idx="18">
                  <c:v>1038.3</c:v>
                </c:pt>
                <c:pt idx="19">
                  <c:v>1039.3</c:v>
                </c:pt>
                <c:pt idx="20">
                  <c:v>1041.8</c:v>
                </c:pt>
                <c:pt idx="21">
                  <c:v>1046.6</c:v>
                </c:pt>
                <c:pt idx="22">
                  <c:v>1049.9</c:v>
                </c:pt>
                <c:pt idx="23">
                  <c:v>1053.2</c:v>
                </c:pt>
                <c:pt idx="24">
                  <c:v>1059.1</c:v>
                </c:pt>
                <c:pt idx="25">
                  <c:v>1065.2</c:v>
                </c:pt>
                <c:pt idx="26">
                  <c:v>1071.7</c:v>
                </c:pt>
                <c:pt idx="27">
                  <c:v>1075.6</c:v>
                </c:pt>
                <c:pt idx="28">
                  <c:v>1076.8</c:v>
                </c:pt>
                <c:pt idx="29">
                  <c:v>1081.0</c:v>
                </c:pt>
                <c:pt idx="30">
                  <c:v>1085.4</c:v>
                </c:pt>
                <c:pt idx="31">
                  <c:v>1089.0</c:v>
                </c:pt>
                <c:pt idx="32">
                  <c:v>1092.5</c:v>
                </c:pt>
                <c:pt idx="33">
                  <c:v>1092.7</c:v>
                </c:pt>
                <c:pt idx="34">
                  <c:v>1095.3</c:v>
                </c:pt>
                <c:pt idx="35">
                  <c:v>1097.6</c:v>
                </c:pt>
                <c:pt idx="36">
                  <c:v>1094.4</c:v>
                </c:pt>
                <c:pt idx="37">
                  <c:v>1092.0</c:v>
                </c:pt>
                <c:pt idx="38">
                  <c:v>1091.9</c:v>
                </c:pt>
                <c:pt idx="39">
                  <c:v>1076.3</c:v>
                </c:pt>
                <c:pt idx="40">
                  <c:v>1066.0</c:v>
                </c:pt>
                <c:pt idx="41">
                  <c:v>1060.5</c:v>
                </c:pt>
                <c:pt idx="42">
                  <c:v>1047.7</c:v>
                </c:pt>
                <c:pt idx="43">
                  <c:v>1040.6</c:v>
                </c:pt>
                <c:pt idx="44">
                  <c:v>1034.9</c:v>
                </c:pt>
                <c:pt idx="45">
                  <c:v>1023.8</c:v>
                </c:pt>
                <c:pt idx="46">
                  <c:v>1013.5</c:v>
                </c:pt>
                <c:pt idx="47">
                  <c:v>1009.7</c:v>
                </c:pt>
                <c:pt idx="48">
                  <c:v>1005.1</c:v>
                </c:pt>
                <c:pt idx="49">
                  <c:v>998.2</c:v>
                </c:pt>
                <c:pt idx="50">
                  <c:v>997.8</c:v>
                </c:pt>
                <c:pt idx="51">
                  <c:v>994.5</c:v>
                </c:pt>
                <c:pt idx="52">
                  <c:v>991.7</c:v>
                </c:pt>
                <c:pt idx="53">
                  <c:v>987.1</c:v>
                </c:pt>
                <c:pt idx="54">
                  <c:v>982.7</c:v>
                </c:pt>
                <c:pt idx="55">
                  <c:v>981.6</c:v>
                </c:pt>
                <c:pt idx="56">
                  <c:v>979.3</c:v>
                </c:pt>
                <c:pt idx="57">
                  <c:v>979.4</c:v>
                </c:pt>
                <c:pt idx="58">
                  <c:v>979.0</c:v>
                </c:pt>
                <c:pt idx="59">
                  <c:v>974.6</c:v>
                </c:pt>
                <c:pt idx="60">
                  <c:v>970.2</c:v>
                </c:pt>
                <c:pt idx="61">
                  <c:v>966.3</c:v>
                </c:pt>
                <c:pt idx="62">
                  <c:v>961.0</c:v>
                </c:pt>
                <c:pt idx="63">
                  <c:v>957.7</c:v>
                </c:pt>
                <c:pt idx="64">
                  <c:v>952.8</c:v>
                </c:pt>
                <c:pt idx="65">
                  <c:v>951.1</c:v>
                </c:pt>
                <c:pt idx="66">
                  <c:v>945.9</c:v>
                </c:pt>
                <c:pt idx="67">
                  <c:v>945.8</c:v>
                </c:pt>
                <c:pt idx="68">
                  <c:v>944.3</c:v>
                </c:pt>
                <c:pt idx="69">
                  <c:v>941.0</c:v>
                </c:pt>
                <c:pt idx="70">
                  <c:v>938.7</c:v>
                </c:pt>
                <c:pt idx="71">
                  <c:v>938.9</c:v>
                </c:pt>
                <c:pt idx="72">
                  <c:v>942.4</c:v>
                </c:pt>
                <c:pt idx="73">
                  <c:v>939.7</c:v>
                </c:pt>
                <c:pt idx="74">
                  <c:v>941.3</c:v>
                </c:pt>
                <c:pt idx="75">
                  <c:v>938.6</c:v>
                </c:pt>
                <c:pt idx="76">
                  <c:v>938.7</c:v>
                </c:pt>
                <c:pt idx="77">
                  <c:v>937.7</c:v>
                </c:pt>
                <c:pt idx="78">
                  <c:v>937.7</c:v>
                </c:pt>
                <c:pt idx="79">
                  <c:v>935.9</c:v>
                </c:pt>
                <c:pt idx="80">
                  <c:v>934.6</c:v>
                </c:pt>
                <c:pt idx="81">
                  <c:v>939.4</c:v>
                </c:pt>
                <c:pt idx="82">
                  <c:v>940.0</c:v>
                </c:pt>
                <c:pt idx="83">
                  <c:v>941.7</c:v>
                </c:pt>
                <c:pt idx="84">
                  <c:v>942.1</c:v>
                </c:pt>
                <c:pt idx="85">
                  <c:v>942.0</c:v>
                </c:pt>
                <c:pt idx="86">
                  <c:v>942.7</c:v>
                </c:pt>
                <c:pt idx="87">
                  <c:v>944.5</c:v>
                </c:pt>
                <c:pt idx="88">
                  <c:v>943.7</c:v>
                </c:pt>
                <c:pt idx="89">
                  <c:v>944.8</c:v>
                </c:pt>
                <c:pt idx="90">
                  <c:v>946.0</c:v>
                </c:pt>
                <c:pt idx="91">
                  <c:v>945.5</c:v>
                </c:pt>
                <c:pt idx="92">
                  <c:v>947.1</c:v>
                </c:pt>
                <c:pt idx="93">
                  <c:v>948.1</c:v>
                </c:pt>
                <c:pt idx="94">
                  <c:v>950.9</c:v>
                </c:pt>
                <c:pt idx="95">
                  <c:v>950.0</c:v>
                </c:pt>
                <c:pt idx="96">
                  <c:v>953.3</c:v>
                </c:pt>
                <c:pt idx="97">
                  <c:v>955.2</c:v>
                </c:pt>
                <c:pt idx="98">
                  <c:v>957.4</c:v>
                </c:pt>
                <c:pt idx="99">
                  <c:v>959.8</c:v>
                </c:pt>
                <c:pt idx="100">
                  <c:v>962.6</c:v>
                </c:pt>
                <c:pt idx="101">
                  <c:v>964.8</c:v>
                </c:pt>
                <c:pt idx="102">
                  <c:v>963.2</c:v>
                </c:pt>
                <c:pt idx="103">
                  <c:v>966.3</c:v>
                </c:pt>
                <c:pt idx="104">
                  <c:v>968.8</c:v>
                </c:pt>
                <c:pt idx="105">
                  <c:v>971.5</c:v>
                </c:pt>
                <c:pt idx="106">
                  <c:v>972.9</c:v>
                </c:pt>
                <c:pt idx="107">
                  <c:v>974.5</c:v>
                </c:pt>
                <c:pt idx="108">
                  <c:v>980.0</c:v>
                </c:pt>
                <c:pt idx="109">
                  <c:v>982.6</c:v>
                </c:pt>
                <c:pt idx="110">
                  <c:v>983.9</c:v>
                </c:pt>
                <c:pt idx="111">
                  <c:v>982.2</c:v>
                </c:pt>
                <c:pt idx="112">
                  <c:v>985.7</c:v>
                </c:pt>
                <c:pt idx="113">
                  <c:v>987.4</c:v>
                </c:pt>
                <c:pt idx="114">
                  <c:v>992.3</c:v>
                </c:pt>
                <c:pt idx="115">
                  <c:v>994.1</c:v>
                </c:pt>
                <c:pt idx="116">
                  <c:v>994.3</c:v>
                </c:pt>
                <c:pt idx="117">
                  <c:v>993.7</c:v>
                </c:pt>
                <c:pt idx="118">
                  <c:v>995.1</c:v>
                </c:pt>
                <c:pt idx="119">
                  <c:v>997.3</c:v>
                </c:pt>
                <c:pt idx="120">
                  <c:v>999.2</c:v>
                </c:pt>
                <c:pt idx="121">
                  <c:v>1000.8</c:v>
                </c:pt>
                <c:pt idx="122">
                  <c:v>1000.8</c:v>
                </c:pt>
                <c:pt idx="123">
                  <c:v>1002.8</c:v>
                </c:pt>
                <c:pt idx="124">
                  <c:v>1001.7</c:v>
                </c:pt>
                <c:pt idx="125">
                  <c:v>1000.9</c:v>
                </c:pt>
                <c:pt idx="126">
                  <c:v>1001.0</c:v>
                </c:pt>
                <c:pt idx="127">
                  <c:v>999.0</c:v>
                </c:pt>
                <c:pt idx="128">
                  <c:v>996.1</c:v>
                </c:pt>
                <c:pt idx="129">
                  <c:v>993.1</c:v>
                </c:pt>
                <c:pt idx="130">
                  <c:v>987.2</c:v>
                </c:pt>
                <c:pt idx="131">
                  <c:v>982.4</c:v>
                </c:pt>
                <c:pt idx="132">
                  <c:v>973.4</c:v>
                </c:pt>
                <c:pt idx="133">
                  <c:v>965.9</c:v>
                </c:pt>
                <c:pt idx="134">
                  <c:v>960.2</c:v>
                </c:pt>
                <c:pt idx="135">
                  <c:v>953.5</c:v>
                </c:pt>
                <c:pt idx="136">
                  <c:v>948.3</c:v>
                </c:pt>
                <c:pt idx="137">
                  <c:v>943.8</c:v>
                </c:pt>
                <c:pt idx="138">
                  <c:v>937.2</c:v>
                </c:pt>
                <c:pt idx="139">
                  <c:v>933.5</c:v>
                </c:pt>
                <c:pt idx="140">
                  <c:v>930.6</c:v>
                </c:pt>
                <c:pt idx="141">
                  <c:v>934.8</c:v>
                </c:pt>
                <c:pt idx="142">
                  <c:v>932.6</c:v>
                </c:pt>
                <c:pt idx="143">
                  <c:v>928.5</c:v>
                </c:pt>
                <c:pt idx="144">
                  <c:v>930.2</c:v>
                </c:pt>
                <c:pt idx="145">
                  <c:v>927.1</c:v>
                </c:pt>
                <c:pt idx="146">
                  <c:v>927.7</c:v>
                </c:pt>
                <c:pt idx="147">
                  <c:v>936.5</c:v>
                </c:pt>
                <c:pt idx="148">
                  <c:v>939.2</c:v>
                </c:pt>
                <c:pt idx="149">
                  <c:v>939.1</c:v>
                </c:pt>
                <c:pt idx="150">
                  <c:v>938.9</c:v>
                </c:pt>
                <c:pt idx="151">
                  <c:v>938.3</c:v>
                </c:pt>
                <c:pt idx="152">
                  <c:v>938.0</c:v>
                </c:pt>
                <c:pt idx="153">
                  <c:v>936.8</c:v>
                </c:pt>
                <c:pt idx="154">
                  <c:v>935.8</c:v>
                </c:pt>
                <c:pt idx="155">
                  <c:v>934.7</c:v>
                </c:pt>
                <c:pt idx="156">
                  <c:v>931.0</c:v>
                </c:pt>
                <c:pt idx="157">
                  <c:v>934.1</c:v>
                </c:pt>
                <c:pt idx="158">
                  <c:v>938.1</c:v>
                </c:pt>
                <c:pt idx="159">
                  <c:v>935.5</c:v>
                </c:pt>
                <c:pt idx="160">
                  <c:v>937.5</c:v>
                </c:pt>
                <c:pt idx="161">
                  <c:v>941.2</c:v>
                </c:pt>
                <c:pt idx="162">
                  <c:v>940.2</c:v>
                </c:pt>
                <c:pt idx="163">
                  <c:v>947.0</c:v>
                </c:pt>
                <c:pt idx="164">
                  <c:v>949.5</c:v>
                </c:pt>
                <c:pt idx="165">
                  <c:v>953.3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7585272"/>
        <c:axId val="997568040"/>
      </c:lineChart>
      <c:dateAx>
        <c:axId val="997585272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crossAx val="997568040"/>
        <c:crosses val="autoZero"/>
        <c:auto val="1"/>
        <c:lblOffset val="100"/>
        <c:baseTimeUnit val="months"/>
      </c:dateAx>
      <c:valAx>
        <c:axId val="9975680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Thousands</a:t>
                </a:r>
                <a:endParaRPr lang="en-US" dirty="0"/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9975852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39584361656285"/>
          <c:y val="0.920576812664042"/>
          <c:w val="0.716337787322039"/>
          <c:h val="0.064880659448818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0787893700787"/>
          <c:y val="0.0328125"/>
          <c:w val="0.593532316272966"/>
          <c:h val="0.783683152887139"/>
        </c:manualLayout>
      </c:layout>
      <c:lineChart>
        <c:grouping val="standard"/>
        <c:varyColors val="0"/>
        <c:ser>
          <c:idx val="0"/>
          <c:order val="0"/>
          <c:tx>
            <c:strRef>
              <c:f>SF!$A$3</c:f>
              <c:strCache>
                <c:ptCount val="1"/>
                <c:pt idx="0">
                  <c:v>MARIN</c:v>
                </c:pt>
              </c:strCache>
            </c:strRef>
          </c:tx>
          <c:marker>
            <c:symbol val="none"/>
          </c:marker>
          <c:cat>
            <c:strRef>
              <c:f>SF!$B$2:$CS$2</c:f>
              <c:strCache>
                <c:ptCount val="96"/>
                <c:pt idx="1">
                  <c:v>1988Q1</c:v>
                </c:pt>
                <c:pt idx="2">
                  <c:v>1988Q2</c:v>
                </c:pt>
                <c:pt idx="3">
                  <c:v>1988Q3</c:v>
                </c:pt>
                <c:pt idx="4">
                  <c:v>1988Q4</c:v>
                </c:pt>
                <c:pt idx="5">
                  <c:v>1989Q1</c:v>
                </c:pt>
                <c:pt idx="6">
                  <c:v>1989Q2</c:v>
                </c:pt>
                <c:pt idx="7">
                  <c:v>1989Q3</c:v>
                </c:pt>
                <c:pt idx="8">
                  <c:v>1989Q4</c:v>
                </c:pt>
                <c:pt idx="9">
                  <c:v>1990Q1</c:v>
                </c:pt>
                <c:pt idx="10">
                  <c:v>1990Q2</c:v>
                </c:pt>
                <c:pt idx="11">
                  <c:v>1990Q3</c:v>
                </c:pt>
                <c:pt idx="12">
                  <c:v>1990Q4</c:v>
                </c:pt>
                <c:pt idx="13">
                  <c:v>1991Q1</c:v>
                </c:pt>
                <c:pt idx="14">
                  <c:v>1991Q2</c:v>
                </c:pt>
                <c:pt idx="15">
                  <c:v>1991Q3</c:v>
                </c:pt>
                <c:pt idx="16">
                  <c:v>1991Q4</c:v>
                </c:pt>
                <c:pt idx="17">
                  <c:v>1992Q1</c:v>
                </c:pt>
                <c:pt idx="18">
                  <c:v>1992Q2</c:v>
                </c:pt>
                <c:pt idx="19">
                  <c:v>1992Q3</c:v>
                </c:pt>
                <c:pt idx="20">
                  <c:v>1992Q4</c:v>
                </c:pt>
                <c:pt idx="21">
                  <c:v>1993Q1</c:v>
                </c:pt>
                <c:pt idx="22">
                  <c:v>1993Q2</c:v>
                </c:pt>
                <c:pt idx="23">
                  <c:v>1993Q3</c:v>
                </c:pt>
                <c:pt idx="24">
                  <c:v>1993Q4</c:v>
                </c:pt>
                <c:pt idx="25">
                  <c:v>1994Q1</c:v>
                </c:pt>
                <c:pt idx="26">
                  <c:v>1994Q2</c:v>
                </c:pt>
                <c:pt idx="27">
                  <c:v>1994Q3</c:v>
                </c:pt>
                <c:pt idx="28">
                  <c:v>1994Q4</c:v>
                </c:pt>
                <c:pt idx="29">
                  <c:v>1995Q1</c:v>
                </c:pt>
                <c:pt idx="30">
                  <c:v>1995Q2</c:v>
                </c:pt>
                <c:pt idx="31">
                  <c:v>1995Q3</c:v>
                </c:pt>
                <c:pt idx="32">
                  <c:v>1995Q4</c:v>
                </c:pt>
                <c:pt idx="33">
                  <c:v>1996Q1</c:v>
                </c:pt>
                <c:pt idx="34">
                  <c:v>1996Q2</c:v>
                </c:pt>
                <c:pt idx="35">
                  <c:v>1996Q3</c:v>
                </c:pt>
                <c:pt idx="36">
                  <c:v>1996Q4</c:v>
                </c:pt>
                <c:pt idx="37">
                  <c:v>1997Q1</c:v>
                </c:pt>
                <c:pt idx="38">
                  <c:v>1997Q2</c:v>
                </c:pt>
                <c:pt idx="39">
                  <c:v>1997Q3</c:v>
                </c:pt>
                <c:pt idx="40">
                  <c:v>1997Q4</c:v>
                </c:pt>
                <c:pt idx="41">
                  <c:v>1998Q1</c:v>
                </c:pt>
                <c:pt idx="42">
                  <c:v>1998Q2</c:v>
                </c:pt>
                <c:pt idx="43">
                  <c:v>1998Q3</c:v>
                </c:pt>
                <c:pt idx="44">
                  <c:v>1998Q4</c:v>
                </c:pt>
                <c:pt idx="45">
                  <c:v>1999Q1</c:v>
                </c:pt>
                <c:pt idx="46">
                  <c:v>1999Q2</c:v>
                </c:pt>
                <c:pt idx="47">
                  <c:v>1999Q3</c:v>
                </c:pt>
                <c:pt idx="48">
                  <c:v>1999Q4</c:v>
                </c:pt>
                <c:pt idx="49">
                  <c:v>2000Q1</c:v>
                </c:pt>
                <c:pt idx="50">
                  <c:v>2000Q2</c:v>
                </c:pt>
                <c:pt idx="51">
                  <c:v>2000Q3</c:v>
                </c:pt>
                <c:pt idx="52">
                  <c:v>2000Q4</c:v>
                </c:pt>
                <c:pt idx="53">
                  <c:v>2001Q1</c:v>
                </c:pt>
                <c:pt idx="54">
                  <c:v>2001Q2</c:v>
                </c:pt>
                <c:pt idx="55">
                  <c:v>2001Q3</c:v>
                </c:pt>
                <c:pt idx="56">
                  <c:v>2001Q4</c:v>
                </c:pt>
                <c:pt idx="57">
                  <c:v>2002Q1</c:v>
                </c:pt>
                <c:pt idx="58">
                  <c:v>2002Q2</c:v>
                </c:pt>
                <c:pt idx="59">
                  <c:v>2002Q3</c:v>
                </c:pt>
                <c:pt idx="60">
                  <c:v>2002Q4</c:v>
                </c:pt>
                <c:pt idx="61">
                  <c:v>2003Q1</c:v>
                </c:pt>
                <c:pt idx="62">
                  <c:v>2003Q2</c:v>
                </c:pt>
                <c:pt idx="63">
                  <c:v>2003Q3</c:v>
                </c:pt>
                <c:pt idx="64">
                  <c:v>2003Q4</c:v>
                </c:pt>
                <c:pt idx="65">
                  <c:v>2004Q1</c:v>
                </c:pt>
                <c:pt idx="66">
                  <c:v>2004Q2</c:v>
                </c:pt>
                <c:pt idx="67">
                  <c:v>2004Q3</c:v>
                </c:pt>
                <c:pt idx="68">
                  <c:v>2004Q4</c:v>
                </c:pt>
                <c:pt idx="69">
                  <c:v>2005Q1</c:v>
                </c:pt>
                <c:pt idx="70">
                  <c:v>2005Q2</c:v>
                </c:pt>
                <c:pt idx="71">
                  <c:v>2005Q3</c:v>
                </c:pt>
                <c:pt idx="72">
                  <c:v>2005Q4</c:v>
                </c:pt>
                <c:pt idx="73">
                  <c:v>2006Q1</c:v>
                </c:pt>
                <c:pt idx="74">
                  <c:v>2006Q2</c:v>
                </c:pt>
                <c:pt idx="75">
                  <c:v>2006Q3</c:v>
                </c:pt>
                <c:pt idx="76">
                  <c:v>2006Q4</c:v>
                </c:pt>
                <c:pt idx="77">
                  <c:v>2007Q1</c:v>
                </c:pt>
                <c:pt idx="78">
                  <c:v>2007Q2</c:v>
                </c:pt>
                <c:pt idx="79">
                  <c:v>2007Q3</c:v>
                </c:pt>
                <c:pt idx="80">
                  <c:v>2007Q4</c:v>
                </c:pt>
                <c:pt idx="81">
                  <c:v>2008Q1</c:v>
                </c:pt>
                <c:pt idx="82">
                  <c:v>2008Q2</c:v>
                </c:pt>
                <c:pt idx="83">
                  <c:v>2008Q3</c:v>
                </c:pt>
                <c:pt idx="84">
                  <c:v>2008Q4</c:v>
                </c:pt>
                <c:pt idx="85">
                  <c:v>2009Q1</c:v>
                </c:pt>
                <c:pt idx="86">
                  <c:v>2009Q2</c:v>
                </c:pt>
                <c:pt idx="87">
                  <c:v>2009Q3</c:v>
                </c:pt>
                <c:pt idx="88">
                  <c:v>2009Q4</c:v>
                </c:pt>
                <c:pt idx="89">
                  <c:v>2010Q1</c:v>
                </c:pt>
                <c:pt idx="90">
                  <c:v>2010Q2</c:v>
                </c:pt>
                <c:pt idx="91">
                  <c:v>2010Q3</c:v>
                </c:pt>
                <c:pt idx="92">
                  <c:v>2010Q4</c:v>
                </c:pt>
                <c:pt idx="93">
                  <c:v>2011Q1</c:v>
                </c:pt>
                <c:pt idx="94">
                  <c:v>2011Q2</c:v>
                </c:pt>
                <c:pt idx="95">
                  <c:v>2011Q3</c:v>
                </c:pt>
              </c:strCache>
            </c:strRef>
          </c:cat>
          <c:val>
            <c:numRef>
              <c:f>SF!$G$3:$CS$3</c:f>
              <c:numCache>
                <c:formatCode>"$"#,##0</c:formatCode>
                <c:ptCount val="91"/>
                <c:pt idx="0">
                  <c:v>310.5</c:v>
                </c:pt>
                <c:pt idx="1">
                  <c:v>337.0</c:v>
                </c:pt>
                <c:pt idx="2">
                  <c:v>360.0</c:v>
                </c:pt>
                <c:pt idx="3">
                  <c:v>370.0</c:v>
                </c:pt>
                <c:pt idx="4">
                  <c:v>350.0</c:v>
                </c:pt>
                <c:pt idx="5">
                  <c:v>385.0</c:v>
                </c:pt>
                <c:pt idx="6">
                  <c:v>382.0</c:v>
                </c:pt>
                <c:pt idx="7">
                  <c:v>325.0</c:v>
                </c:pt>
                <c:pt idx="8">
                  <c:v>312.0</c:v>
                </c:pt>
                <c:pt idx="9">
                  <c:v>333.0</c:v>
                </c:pt>
                <c:pt idx="10">
                  <c:v>330.0</c:v>
                </c:pt>
                <c:pt idx="11">
                  <c:v>320.0</c:v>
                </c:pt>
                <c:pt idx="12">
                  <c:v>315.0</c:v>
                </c:pt>
                <c:pt idx="13">
                  <c:v>330.25</c:v>
                </c:pt>
                <c:pt idx="14">
                  <c:v>330.0</c:v>
                </c:pt>
                <c:pt idx="15">
                  <c:v>325.0</c:v>
                </c:pt>
                <c:pt idx="16">
                  <c:v>321.0</c:v>
                </c:pt>
                <c:pt idx="17">
                  <c:v>340.0</c:v>
                </c:pt>
                <c:pt idx="18">
                  <c:v>331.5</c:v>
                </c:pt>
                <c:pt idx="19">
                  <c:v>325.0</c:v>
                </c:pt>
                <c:pt idx="20">
                  <c:v>324.5</c:v>
                </c:pt>
                <c:pt idx="21">
                  <c:v>339.0</c:v>
                </c:pt>
                <c:pt idx="22">
                  <c:v>350.0</c:v>
                </c:pt>
                <c:pt idx="23">
                  <c:v>336.999</c:v>
                </c:pt>
                <c:pt idx="24">
                  <c:v>330.0</c:v>
                </c:pt>
                <c:pt idx="25">
                  <c:v>350.0</c:v>
                </c:pt>
                <c:pt idx="26">
                  <c:v>339.5</c:v>
                </c:pt>
                <c:pt idx="27">
                  <c:v>339.75</c:v>
                </c:pt>
                <c:pt idx="28">
                  <c:v>335.0</c:v>
                </c:pt>
                <c:pt idx="29">
                  <c:v>374.5</c:v>
                </c:pt>
                <c:pt idx="30">
                  <c:v>342.5</c:v>
                </c:pt>
                <c:pt idx="31">
                  <c:v>360.0</c:v>
                </c:pt>
                <c:pt idx="32">
                  <c:v>364.0</c:v>
                </c:pt>
                <c:pt idx="33">
                  <c:v>387.5</c:v>
                </c:pt>
                <c:pt idx="34">
                  <c:v>377.0</c:v>
                </c:pt>
                <c:pt idx="35">
                  <c:v>384.0685</c:v>
                </c:pt>
                <c:pt idx="36">
                  <c:v>380.0</c:v>
                </c:pt>
                <c:pt idx="37">
                  <c:v>404.0</c:v>
                </c:pt>
                <c:pt idx="38">
                  <c:v>400.0</c:v>
                </c:pt>
                <c:pt idx="39">
                  <c:v>390.0</c:v>
                </c:pt>
                <c:pt idx="40">
                  <c:v>399.7505</c:v>
                </c:pt>
                <c:pt idx="41">
                  <c:v>470.0</c:v>
                </c:pt>
                <c:pt idx="42">
                  <c:v>469.5</c:v>
                </c:pt>
                <c:pt idx="43">
                  <c:v>510.0</c:v>
                </c:pt>
                <c:pt idx="44">
                  <c:v>550.0</c:v>
                </c:pt>
                <c:pt idx="45">
                  <c:v>567.5</c:v>
                </c:pt>
                <c:pt idx="46">
                  <c:v>558.25</c:v>
                </c:pt>
                <c:pt idx="47">
                  <c:v>575.0</c:v>
                </c:pt>
                <c:pt idx="48">
                  <c:v>640.0</c:v>
                </c:pt>
                <c:pt idx="49">
                  <c:v>610.0</c:v>
                </c:pt>
                <c:pt idx="50">
                  <c:v>600.0</c:v>
                </c:pt>
                <c:pt idx="51">
                  <c:v>575.0</c:v>
                </c:pt>
                <c:pt idx="52">
                  <c:v>597.0</c:v>
                </c:pt>
                <c:pt idx="53">
                  <c:v>675.0</c:v>
                </c:pt>
                <c:pt idx="54">
                  <c:v>652.25</c:v>
                </c:pt>
                <c:pt idx="55">
                  <c:v>625.0</c:v>
                </c:pt>
                <c:pt idx="56">
                  <c:v>635.0</c:v>
                </c:pt>
                <c:pt idx="57">
                  <c:v>659.75</c:v>
                </c:pt>
                <c:pt idx="58">
                  <c:v>702.0</c:v>
                </c:pt>
                <c:pt idx="59">
                  <c:v>680.0</c:v>
                </c:pt>
                <c:pt idx="60">
                  <c:v>725.0</c:v>
                </c:pt>
                <c:pt idx="61">
                  <c:v>743.5</c:v>
                </c:pt>
                <c:pt idx="62">
                  <c:v>797.0</c:v>
                </c:pt>
                <c:pt idx="63">
                  <c:v>810.0</c:v>
                </c:pt>
                <c:pt idx="64">
                  <c:v>860.5</c:v>
                </c:pt>
                <c:pt idx="65">
                  <c:v>911.0</c:v>
                </c:pt>
                <c:pt idx="66">
                  <c:v>900.0</c:v>
                </c:pt>
                <c:pt idx="67">
                  <c:v>900.0</c:v>
                </c:pt>
                <c:pt idx="68">
                  <c:v>919.55</c:v>
                </c:pt>
                <c:pt idx="69">
                  <c:v>950.0</c:v>
                </c:pt>
                <c:pt idx="70">
                  <c:v>895.0</c:v>
                </c:pt>
                <c:pt idx="71">
                  <c:v>900.0</c:v>
                </c:pt>
                <c:pt idx="72">
                  <c:v>950.0</c:v>
                </c:pt>
                <c:pt idx="73">
                  <c:v>1049.0</c:v>
                </c:pt>
                <c:pt idx="74">
                  <c:v>947.0</c:v>
                </c:pt>
                <c:pt idx="75">
                  <c:v>920.0</c:v>
                </c:pt>
                <c:pt idx="76">
                  <c:v>892.5</c:v>
                </c:pt>
                <c:pt idx="77">
                  <c:v>1010.0</c:v>
                </c:pt>
                <c:pt idx="78">
                  <c:v>849.0</c:v>
                </c:pt>
                <c:pt idx="79">
                  <c:v>774.0</c:v>
                </c:pt>
                <c:pt idx="80">
                  <c:v>670.0</c:v>
                </c:pt>
                <c:pt idx="81">
                  <c:v>750.0</c:v>
                </c:pt>
                <c:pt idx="82">
                  <c:v>753.0</c:v>
                </c:pt>
                <c:pt idx="83">
                  <c:v>737.0</c:v>
                </c:pt>
                <c:pt idx="84">
                  <c:v>710.0</c:v>
                </c:pt>
                <c:pt idx="85">
                  <c:v>800.0</c:v>
                </c:pt>
                <c:pt idx="86">
                  <c:v>761.75</c:v>
                </c:pt>
                <c:pt idx="87">
                  <c:v>730.0</c:v>
                </c:pt>
                <c:pt idx="88">
                  <c:v>659.0</c:v>
                </c:pt>
                <c:pt idx="89">
                  <c:v>760.0</c:v>
                </c:pt>
                <c:pt idx="90">
                  <c:v>756.5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SF!$A$4</c:f>
              <c:strCache>
                <c:ptCount val="1"/>
                <c:pt idx="0">
                  <c:v>SAN FRANCISCO</c:v>
                </c:pt>
              </c:strCache>
            </c:strRef>
          </c:tx>
          <c:spPr>
            <a:ln>
              <a:solidFill>
                <a:srgbClr val="EF9011"/>
              </a:solidFill>
            </a:ln>
          </c:spPr>
          <c:marker>
            <c:symbol val="none"/>
          </c:marker>
          <c:cat>
            <c:strRef>
              <c:f>SF!$B$2:$CS$2</c:f>
              <c:strCache>
                <c:ptCount val="96"/>
                <c:pt idx="1">
                  <c:v>1988Q1</c:v>
                </c:pt>
                <c:pt idx="2">
                  <c:v>1988Q2</c:v>
                </c:pt>
                <c:pt idx="3">
                  <c:v>1988Q3</c:v>
                </c:pt>
                <c:pt idx="4">
                  <c:v>1988Q4</c:v>
                </c:pt>
                <c:pt idx="5">
                  <c:v>1989Q1</c:v>
                </c:pt>
                <c:pt idx="6">
                  <c:v>1989Q2</c:v>
                </c:pt>
                <c:pt idx="7">
                  <c:v>1989Q3</c:v>
                </c:pt>
                <c:pt idx="8">
                  <c:v>1989Q4</c:v>
                </c:pt>
                <c:pt idx="9">
                  <c:v>1990Q1</c:v>
                </c:pt>
                <c:pt idx="10">
                  <c:v>1990Q2</c:v>
                </c:pt>
                <c:pt idx="11">
                  <c:v>1990Q3</c:v>
                </c:pt>
                <c:pt idx="12">
                  <c:v>1990Q4</c:v>
                </c:pt>
                <c:pt idx="13">
                  <c:v>1991Q1</c:v>
                </c:pt>
                <c:pt idx="14">
                  <c:v>1991Q2</c:v>
                </c:pt>
                <c:pt idx="15">
                  <c:v>1991Q3</c:v>
                </c:pt>
                <c:pt idx="16">
                  <c:v>1991Q4</c:v>
                </c:pt>
                <c:pt idx="17">
                  <c:v>1992Q1</c:v>
                </c:pt>
                <c:pt idx="18">
                  <c:v>1992Q2</c:v>
                </c:pt>
                <c:pt idx="19">
                  <c:v>1992Q3</c:v>
                </c:pt>
                <c:pt idx="20">
                  <c:v>1992Q4</c:v>
                </c:pt>
                <c:pt idx="21">
                  <c:v>1993Q1</c:v>
                </c:pt>
                <c:pt idx="22">
                  <c:v>1993Q2</c:v>
                </c:pt>
                <c:pt idx="23">
                  <c:v>1993Q3</c:v>
                </c:pt>
                <c:pt idx="24">
                  <c:v>1993Q4</c:v>
                </c:pt>
                <c:pt idx="25">
                  <c:v>1994Q1</c:v>
                </c:pt>
                <c:pt idx="26">
                  <c:v>1994Q2</c:v>
                </c:pt>
                <c:pt idx="27">
                  <c:v>1994Q3</c:v>
                </c:pt>
                <c:pt idx="28">
                  <c:v>1994Q4</c:v>
                </c:pt>
                <c:pt idx="29">
                  <c:v>1995Q1</c:v>
                </c:pt>
                <c:pt idx="30">
                  <c:v>1995Q2</c:v>
                </c:pt>
                <c:pt idx="31">
                  <c:v>1995Q3</c:v>
                </c:pt>
                <c:pt idx="32">
                  <c:v>1995Q4</c:v>
                </c:pt>
                <c:pt idx="33">
                  <c:v>1996Q1</c:v>
                </c:pt>
                <c:pt idx="34">
                  <c:v>1996Q2</c:v>
                </c:pt>
                <c:pt idx="35">
                  <c:v>1996Q3</c:v>
                </c:pt>
                <c:pt idx="36">
                  <c:v>1996Q4</c:v>
                </c:pt>
                <c:pt idx="37">
                  <c:v>1997Q1</c:v>
                </c:pt>
                <c:pt idx="38">
                  <c:v>1997Q2</c:v>
                </c:pt>
                <c:pt idx="39">
                  <c:v>1997Q3</c:v>
                </c:pt>
                <c:pt idx="40">
                  <c:v>1997Q4</c:v>
                </c:pt>
                <c:pt idx="41">
                  <c:v>1998Q1</c:v>
                </c:pt>
                <c:pt idx="42">
                  <c:v>1998Q2</c:v>
                </c:pt>
                <c:pt idx="43">
                  <c:v>1998Q3</c:v>
                </c:pt>
                <c:pt idx="44">
                  <c:v>1998Q4</c:v>
                </c:pt>
                <c:pt idx="45">
                  <c:v>1999Q1</c:v>
                </c:pt>
                <c:pt idx="46">
                  <c:v>1999Q2</c:v>
                </c:pt>
                <c:pt idx="47">
                  <c:v>1999Q3</c:v>
                </c:pt>
                <c:pt idx="48">
                  <c:v>1999Q4</c:v>
                </c:pt>
                <c:pt idx="49">
                  <c:v>2000Q1</c:v>
                </c:pt>
                <c:pt idx="50">
                  <c:v>2000Q2</c:v>
                </c:pt>
                <c:pt idx="51">
                  <c:v>2000Q3</c:v>
                </c:pt>
                <c:pt idx="52">
                  <c:v>2000Q4</c:v>
                </c:pt>
                <c:pt idx="53">
                  <c:v>2001Q1</c:v>
                </c:pt>
                <c:pt idx="54">
                  <c:v>2001Q2</c:v>
                </c:pt>
                <c:pt idx="55">
                  <c:v>2001Q3</c:v>
                </c:pt>
                <c:pt idx="56">
                  <c:v>2001Q4</c:v>
                </c:pt>
                <c:pt idx="57">
                  <c:v>2002Q1</c:v>
                </c:pt>
                <c:pt idx="58">
                  <c:v>2002Q2</c:v>
                </c:pt>
                <c:pt idx="59">
                  <c:v>2002Q3</c:v>
                </c:pt>
                <c:pt idx="60">
                  <c:v>2002Q4</c:v>
                </c:pt>
                <c:pt idx="61">
                  <c:v>2003Q1</c:v>
                </c:pt>
                <c:pt idx="62">
                  <c:v>2003Q2</c:v>
                </c:pt>
                <c:pt idx="63">
                  <c:v>2003Q3</c:v>
                </c:pt>
                <c:pt idx="64">
                  <c:v>2003Q4</c:v>
                </c:pt>
                <c:pt idx="65">
                  <c:v>2004Q1</c:v>
                </c:pt>
                <c:pt idx="66">
                  <c:v>2004Q2</c:v>
                </c:pt>
                <c:pt idx="67">
                  <c:v>2004Q3</c:v>
                </c:pt>
                <c:pt idx="68">
                  <c:v>2004Q4</c:v>
                </c:pt>
                <c:pt idx="69">
                  <c:v>2005Q1</c:v>
                </c:pt>
                <c:pt idx="70">
                  <c:v>2005Q2</c:v>
                </c:pt>
                <c:pt idx="71">
                  <c:v>2005Q3</c:v>
                </c:pt>
                <c:pt idx="72">
                  <c:v>2005Q4</c:v>
                </c:pt>
                <c:pt idx="73">
                  <c:v>2006Q1</c:v>
                </c:pt>
                <c:pt idx="74">
                  <c:v>2006Q2</c:v>
                </c:pt>
                <c:pt idx="75">
                  <c:v>2006Q3</c:v>
                </c:pt>
                <c:pt idx="76">
                  <c:v>2006Q4</c:v>
                </c:pt>
                <c:pt idx="77">
                  <c:v>2007Q1</c:v>
                </c:pt>
                <c:pt idx="78">
                  <c:v>2007Q2</c:v>
                </c:pt>
                <c:pt idx="79">
                  <c:v>2007Q3</c:v>
                </c:pt>
                <c:pt idx="80">
                  <c:v>2007Q4</c:v>
                </c:pt>
                <c:pt idx="81">
                  <c:v>2008Q1</c:v>
                </c:pt>
                <c:pt idx="82">
                  <c:v>2008Q2</c:v>
                </c:pt>
                <c:pt idx="83">
                  <c:v>2008Q3</c:v>
                </c:pt>
                <c:pt idx="84">
                  <c:v>2008Q4</c:v>
                </c:pt>
                <c:pt idx="85">
                  <c:v>2009Q1</c:v>
                </c:pt>
                <c:pt idx="86">
                  <c:v>2009Q2</c:v>
                </c:pt>
                <c:pt idx="87">
                  <c:v>2009Q3</c:v>
                </c:pt>
                <c:pt idx="88">
                  <c:v>2009Q4</c:v>
                </c:pt>
                <c:pt idx="89">
                  <c:v>2010Q1</c:v>
                </c:pt>
                <c:pt idx="90">
                  <c:v>2010Q2</c:v>
                </c:pt>
                <c:pt idx="91">
                  <c:v>2010Q3</c:v>
                </c:pt>
                <c:pt idx="92">
                  <c:v>2010Q4</c:v>
                </c:pt>
                <c:pt idx="93">
                  <c:v>2011Q1</c:v>
                </c:pt>
                <c:pt idx="94">
                  <c:v>2011Q2</c:v>
                </c:pt>
                <c:pt idx="95">
                  <c:v>2011Q3</c:v>
                </c:pt>
              </c:strCache>
            </c:strRef>
          </c:cat>
          <c:val>
            <c:numRef>
              <c:f>SF!$B$4:$CS$4</c:f>
              <c:numCache>
                <c:formatCode>"$"#,##0</c:formatCode>
                <c:ptCount val="96"/>
                <c:pt idx="1">
                  <c:v>223.25</c:v>
                </c:pt>
                <c:pt idx="2">
                  <c:v>245.0</c:v>
                </c:pt>
                <c:pt idx="3">
                  <c:v>252.0</c:v>
                </c:pt>
                <c:pt idx="4">
                  <c:v>263.5</c:v>
                </c:pt>
                <c:pt idx="5">
                  <c:v>270.0</c:v>
                </c:pt>
                <c:pt idx="6">
                  <c:v>286.0</c:v>
                </c:pt>
                <c:pt idx="7">
                  <c:v>293.0</c:v>
                </c:pt>
                <c:pt idx="8">
                  <c:v>283.0</c:v>
                </c:pt>
                <c:pt idx="9">
                  <c:v>280.0</c:v>
                </c:pt>
                <c:pt idx="10">
                  <c:v>287.0</c:v>
                </c:pt>
                <c:pt idx="11">
                  <c:v>275.0</c:v>
                </c:pt>
                <c:pt idx="12">
                  <c:v>270.0</c:v>
                </c:pt>
                <c:pt idx="13">
                  <c:v>260.0</c:v>
                </c:pt>
                <c:pt idx="14">
                  <c:v>280.0</c:v>
                </c:pt>
                <c:pt idx="15">
                  <c:v>273.0</c:v>
                </c:pt>
                <c:pt idx="16">
                  <c:v>270.0</c:v>
                </c:pt>
                <c:pt idx="17">
                  <c:v>265.0</c:v>
                </c:pt>
                <c:pt idx="18">
                  <c:v>275.0</c:v>
                </c:pt>
                <c:pt idx="19">
                  <c:v>274.5</c:v>
                </c:pt>
                <c:pt idx="20">
                  <c:v>259.0</c:v>
                </c:pt>
                <c:pt idx="21">
                  <c:v>252.5</c:v>
                </c:pt>
                <c:pt idx="22">
                  <c:v>262.5</c:v>
                </c:pt>
                <c:pt idx="23">
                  <c:v>255.0</c:v>
                </c:pt>
                <c:pt idx="24">
                  <c:v>257.0</c:v>
                </c:pt>
                <c:pt idx="25">
                  <c:v>255.0</c:v>
                </c:pt>
                <c:pt idx="26">
                  <c:v>263.25</c:v>
                </c:pt>
                <c:pt idx="27">
                  <c:v>260.0</c:v>
                </c:pt>
                <c:pt idx="28">
                  <c:v>250.0</c:v>
                </c:pt>
                <c:pt idx="29">
                  <c:v>250.0</c:v>
                </c:pt>
                <c:pt idx="30">
                  <c:v>259.5</c:v>
                </c:pt>
                <c:pt idx="31">
                  <c:v>250.0</c:v>
                </c:pt>
                <c:pt idx="32">
                  <c:v>250.0</c:v>
                </c:pt>
                <c:pt idx="33">
                  <c:v>250.0</c:v>
                </c:pt>
                <c:pt idx="34">
                  <c:v>269.0</c:v>
                </c:pt>
                <c:pt idx="35">
                  <c:v>265.0</c:v>
                </c:pt>
                <c:pt idx="36">
                  <c:v>260.5</c:v>
                </c:pt>
                <c:pt idx="37">
                  <c:v>264.5</c:v>
                </c:pt>
                <c:pt idx="38">
                  <c:v>287.5</c:v>
                </c:pt>
                <c:pt idx="39">
                  <c:v>299.0</c:v>
                </c:pt>
                <c:pt idx="40">
                  <c:v>298.0</c:v>
                </c:pt>
                <c:pt idx="41">
                  <c:v>296.25</c:v>
                </c:pt>
                <c:pt idx="42">
                  <c:v>325.0</c:v>
                </c:pt>
                <c:pt idx="43">
                  <c:v>330.0</c:v>
                </c:pt>
                <c:pt idx="44">
                  <c:v>328.0</c:v>
                </c:pt>
                <c:pt idx="45">
                  <c:v>330.75</c:v>
                </c:pt>
                <c:pt idx="46">
                  <c:v>370.0</c:v>
                </c:pt>
                <c:pt idx="47">
                  <c:v>380.0</c:v>
                </c:pt>
                <c:pt idx="48">
                  <c:v>406.5</c:v>
                </c:pt>
                <c:pt idx="49">
                  <c:v>410.75</c:v>
                </c:pt>
                <c:pt idx="50">
                  <c:v>500.0</c:v>
                </c:pt>
                <c:pt idx="51">
                  <c:v>494.0</c:v>
                </c:pt>
                <c:pt idx="52">
                  <c:v>500.0</c:v>
                </c:pt>
                <c:pt idx="53">
                  <c:v>521.0</c:v>
                </c:pt>
                <c:pt idx="54">
                  <c:v>539.5</c:v>
                </c:pt>
                <c:pt idx="55">
                  <c:v>510.0</c:v>
                </c:pt>
                <c:pt idx="56">
                  <c:v>510.0</c:v>
                </c:pt>
                <c:pt idx="57">
                  <c:v>525.0</c:v>
                </c:pt>
                <c:pt idx="58">
                  <c:v>575.0</c:v>
                </c:pt>
                <c:pt idx="59">
                  <c:v>550.0</c:v>
                </c:pt>
                <c:pt idx="60">
                  <c:v>560.25</c:v>
                </c:pt>
                <c:pt idx="61">
                  <c:v>550.0</c:v>
                </c:pt>
                <c:pt idx="62">
                  <c:v>600.0</c:v>
                </c:pt>
                <c:pt idx="63">
                  <c:v>600.0</c:v>
                </c:pt>
                <c:pt idx="64">
                  <c:v>600.0</c:v>
                </c:pt>
                <c:pt idx="65">
                  <c:v>615.0</c:v>
                </c:pt>
                <c:pt idx="66">
                  <c:v>675.0</c:v>
                </c:pt>
                <c:pt idx="67">
                  <c:v>695.0</c:v>
                </c:pt>
                <c:pt idx="68">
                  <c:v>720.0</c:v>
                </c:pt>
                <c:pt idx="69">
                  <c:v>720.05</c:v>
                </c:pt>
                <c:pt idx="70">
                  <c:v>790.0</c:v>
                </c:pt>
                <c:pt idx="71">
                  <c:v>785.0</c:v>
                </c:pt>
                <c:pt idx="72">
                  <c:v>790.0</c:v>
                </c:pt>
                <c:pt idx="73">
                  <c:v>780.0</c:v>
                </c:pt>
                <c:pt idx="74">
                  <c:v>820.0</c:v>
                </c:pt>
                <c:pt idx="75">
                  <c:v>805.0</c:v>
                </c:pt>
                <c:pt idx="76">
                  <c:v>791.5</c:v>
                </c:pt>
                <c:pt idx="77">
                  <c:v>799.0</c:v>
                </c:pt>
                <c:pt idx="78">
                  <c:v>870.0</c:v>
                </c:pt>
                <c:pt idx="79">
                  <c:v>860.0</c:v>
                </c:pt>
                <c:pt idx="80">
                  <c:v>819.5</c:v>
                </c:pt>
                <c:pt idx="81">
                  <c:v>809.0</c:v>
                </c:pt>
                <c:pt idx="82">
                  <c:v>820.0</c:v>
                </c:pt>
                <c:pt idx="83">
                  <c:v>772.5</c:v>
                </c:pt>
                <c:pt idx="84">
                  <c:v>682.0</c:v>
                </c:pt>
                <c:pt idx="85">
                  <c:v>602.0</c:v>
                </c:pt>
                <c:pt idx="86">
                  <c:v>695.0</c:v>
                </c:pt>
                <c:pt idx="87">
                  <c:v>675.0</c:v>
                </c:pt>
                <c:pt idx="88">
                  <c:v>715.0</c:v>
                </c:pt>
                <c:pt idx="89">
                  <c:v>700.0</c:v>
                </c:pt>
                <c:pt idx="90">
                  <c:v>732.0</c:v>
                </c:pt>
                <c:pt idx="91">
                  <c:v>688.0</c:v>
                </c:pt>
                <c:pt idx="92">
                  <c:v>688.5</c:v>
                </c:pt>
                <c:pt idx="93">
                  <c:v>628.0</c:v>
                </c:pt>
                <c:pt idx="94">
                  <c:v>692.0</c:v>
                </c:pt>
                <c:pt idx="95">
                  <c:v>665.5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SF!$A$5</c:f>
              <c:strCache>
                <c:ptCount val="1"/>
                <c:pt idx="0">
                  <c:v>SAN MATEO</c:v>
                </c:pt>
              </c:strCache>
            </c:strRef>
          </c:tx>
          <c:marker>
            <c:symbol val="none"/>
          </c:marker>
          <c:cat>
            <c:strRef>
              <c:f>SF!$B$2:$CS$2</c:f>
              <c:strCache>
                <c:ptCount val="96"/>
                <c:pt idx="1">
                  <c:v>1988Q1</c:v>
                </c:pt>
                <c:pt idx="2">
                  <c:v>1988Q2</c:v>
                </c:pt>
                <c:pt idx="3">
                  <c:v>1988Q3</c:v>
                </c:pt>
                <c:pt idx="4">
                  <c:v>1988Q4</c:v>
                </c:pt>
                <c:pt idx="5">
                  <c:v>1989Q1</c:v>
                </c:pt>
                <c:pt idx="6">
                  <c:v>1989Q2</c:v>
                </c:pt>
                <c:pt idx="7">
                  <c:v>1989Q3</c:v>
                </c:pt>
                <c:pt idx="8">
                  <c:v>1989Q4</c:v>
                </c:pt>
                <c:pt idx="9">
                  <c:v>1990Q1</c:v>
                </c:pt>
                <c:pt idx="10">
                  <c:v>1990Q2</c:v>
                </c:pt>
                <c:pt idx="11">
                  <c:v>1990Q3</c:v>
                </c:pt>
                <c:pt idx="12">
                  <c:v>1990Q4</c:v>
                </c:pt>
                <c:pt idx="13">
                  <c:v>1991Q1</c:v>
                </c:pt>
                <c:pt idx="14">
                  <c:v>1991Q2</c:v>
                </c:pt>
                <c:pt idx="15">
                  <c:v>1991Q3</c:v>
                </c:pt>
                <c:pt idx="16">
                  <c:v>1991Q4</c:v>
                </c:pt>
                <c:pt idx="17">
                  <c:v>1992Q1</c:v>
                </c:pt>
                <c:pt idx="18">
                  <c:v>1992Q2</c:v>
                </c:pt>
                <c:pt idx="19">
                  <c:v>1992Q3</c:v>
                </c:pt>
                <c:pt idx="20">
                  <c:v>1992Q4</c:v>
                </c:pt>
                <c:pt idx="21">
                  <c:v>1993Q1</c:v>
                </c:pt>
                <c:pt idx="22">
                  <c:v>1993Q2</c:v>
                </c:pt>
                <c:pt idx="23">
                  <c:v>1993Q3</c:v>
                </c:pt>
                <c:pt idx="24">
                  <c:v>1993Q4</c:v>
                </c:pt>
                <c:pt idx="25">
                  <c:v>1994Q1</c:v>
                </c:pt>
                <c:pt idx="26">
                  <c:v>1994Q2</c:v>
                </c:pt>
                <c:pt idx="27">
                  <c:v>1994Q3</c:v>
                </c:pt>
                <c:pt idx="28">
                  <c:v>1994Q4</c:v>
                </c:pt>
                <c:pt idx="29">
                  <c:v>1995Q1</c:v>
                </c:pt>
                <c:pt idx="30">
                  <c:v>1995Q2</c:v>
                </c:pt>
                <c:pt idx="31">
                  <c:v>1995Q3</c:v>
                </c:pt>
                <c:pt idx="32">
                  <c:v>1995Q4</c:v>
                </c:pt>
                <c:pt idx="33">
                  <c:v>1996Q1</c:v>
                </c:pt>
                <c:pt idx="34">
                  <c:v>1996Q2</c:v>
                </c:pt>
                <c:pt idx="35">
                  <c:v>1996Q3</c:v>
                </c:pt>
                <c:pt idx="36">
                  <c:v>1996Q4</c:v>
                </c:pt>
                <c:pt idx="37">
                  <c:v>1997Q1</c:v>
                </c:pt>
                <c:pt idx="38">
                  <c:v>1997Q2</c:v>
                </c:pt>
                <c:pt idx="39">
                  <c:v>1997Q3</c:v>
                </c:pt>
                <c:pt idx="40">
                  <c:v>1997Q4</c:v>
                </c:pt>
                <c:pt idx="41">
                  <c:v>1998Q1</c:v>
                </c:pt>
                <c:pt idx="42">
                  <c:v>1998Q2</c:v>
                </c:pt>
                <c:pt idx="43">
                  <c:v>1998Q3</c:v>
                </c:pt>
                <c:pt idx="44">
                  <c:v>1998Q4</c:v>
                </c:pt>
                <c:pt idx="45">
                  <c:v>1999Q1</c:v>
                </c:pt>
                <c:pt idx="46">
                  <c:v>1999Q2</c:v>
                </c:pt>
                <c:pt idx="47">
                  <c:v>1999Q3</c:v>
                </c:pt>
                <c:pt idx="48">
                  <c:v>1999Q4</c:v>
                </c:pt>
                <c:pt idx="49">
                  <c:v>2000Q1</c:v>
                </c:pt>
                <c:pt idx="50">
                  <c:v>2000Q2</c:v>
                </c:pt>
                <c:pt idx="51">
                  <c:v>2000Q3</c:v>
                </c:pt>
                <c:pt idx="52">
                  <c:v>2000Q4</c:v>
                </c:pt>
                <c:pt idx="53">
                  <c:v>2001Q1</c:v>
                </c:pt>
                <c:pt idx="54">
                  <c:v>2001Q2</c:v>
                </c:pt>
                <c:pt idx="55">
                  <c:v>2001Q3</c:v>
                </c:pt>
                <c:pt idx="56">
                  <c:v>2001Q4</c:v>
                </c:pt>
                <c:pt idx="57">
                  <c:v>2002Q1</c:v>
                </c:pt>
                <c:pt idx="58">
                  <c:v>2002Q2</c:v>
                </c:pt>
                <c:pt idx="59">
                  <c:v>2002Q3</c:v>
                </c:pt>
                <c:pt idx="60">
                  <c:v>2002Q4</c:v>
                </c:pt>
                <c:pt idx="61">
                  <c:v>2003Q1</c:v>
                </c:pt>
                <c:pt idx="62">
                  <c:v>2003Q2</c:v>
                </c:pt>
                <c:pt idx="63">
                  <c:v>2003Q3</c:v>
                </c:pt>
                <c:pt idx="64">
                  <c:v>2003Q4</c:v>
                </c:pt>
                <c:pt idx="65">
                  <c:v>2004Q1</c:v>
                </c:pt>
                <c:pt idx="66">
                  <c:v>2004Q2</c:v>
                </c:pt>
                <c:pt idx="67">
                  <c:v>2004Q3</c:v>
                </c:pt>
                <c:pt idx="68">
                  <c:v>2004Q4</c:v>
                </c:pt>
                <c:pt idx="69">
                  <c:v>2005Q1</c:v>
                </c:pt>
                <c:pt idx="70">
                  <c:v>2005Q2</c:v>
                </c:pt>
                <c:pt idx="71">
                  <c:v>2005Q3</c:v>
                </c:pt>
                <c:pt idx="72">
                  <c:v>2005Q4</c:v>
                </c:pt>
                <c:pt idx="73">
                  <c:v>2006Q1</c:v>
                </c:pt>
                <c:pt idx="74">
                  <c:v>2006Q2</c:v>
                </c:pt>
                <c:pt idx="75">
                  <c:v>2006Q3</c:v>
                </c:pt>
                <c:pt idx="76">
                  <c:v>2006Q4</c:v>
                </c:pt>
                <c:pt idx="77">
                  <c:v>2007Q1</c:v>
                </c:pt>
                <c:pt idx="78">
                  <c:v>2007Q2</c:v>
                </c:pt>
                <c:pt idx="79">
                  <c:v>2007Q3</c:v>
                </c:pt>
                <c:pt idx="80">
                  <c:v>2007Q4</c:v>
                </c:pt>
                <c:pt idx="81">
                  <c:v>2008Q1</c:v>
                </c:pt>
                <c:pt idx="82">
                  <c:v>2008Q2</c:v>
                </c:pt>
                <c:pt idx="83">
                  <c:v>2008Q3</c:v>
                </c:pt>
                <c:pt idx="84">
                  <c:v>2008Q4</c:v>
                </c:pt>
                <c:pt idx="85">
                  <c:v>2009Q1</c:v>
                </c:pt>
                <c:pt idx="86">
                  <c:v>2009Q2</c:v>
                </c:pt>
                <c:pt idx="87">
                  <c:v>2009Q3</c:v>
                </c:pt>
                <c:pt idx="88">
                  <c:v>2009Q4</c:v>
                </c:pt>
                <c:pt idx="89">
                  <c:v>2010Q1</c:v>
                </c:pt>
                <c:pt idx="90">
                  <c:v>2010Q2</c:v>
                </c:pt>
                <c:pt idx="91">
                  <c:v>2010Q3</c:v>
                </c:pt>
                <c:pt idx="92">
                  <c:v>2010Q4</c:v>
                </c:pt>
                <c:pt idx="93">
                  <c:v>2011Q1</c:v>
                </c:pt>
                <c:pt idx="94">
                  <c:v>2011Q2</c:v>
                </c:pt>
                <c:pt idx="95">
                  <c:v>2011Q3</c:v>
                </c:pt>
              </c:strCache>
            </c:strRef>
          </c:cat>
          <c:val>
            <c:numRef>
              <c:f>SF!$B$5:$CS$5</c:f>
              <c:numCache>
                <c:formatCode>"$"#,##0</c:formatCode>
                <c:ptCount val="96"/>
                <c:pt idx="1">
                  <c:v>227.5</c:v>
                </c:pt>
                <c:pt idx="2">
                  <c:v>250.0</c:v>
                </c:pt>
                <c:pt idx="3">
                  <c:v>267.25</c:v>
                </c:pt>
                <c:pt idx="4">
                  <c:v>275.5</c:v>
                </c:pt>
                <c:pt idx="5">
                  <c:v>289.0</c:v>
                </c:pt>
                <c:pt idx="6">
                  <c:v>305.0</c:v>
                </c:pt>
                <c:pt idx="7">
                  <c:v>310.0</c:v>
                </c:pt>
                <c:pt idx="8">
                  <c:v>305.0</c:v>
                </c:pt>
                <c:pt idx="9">
                  <c:v>306.0</c:v>
                </c:pt>
                <c:pt idx="10">
                  <c:v>305.0</c:v>
                </c:pt>
                <c:pt idx="11">
                  <c:v>294.0</c:v>
                </c:pt>
                <c:pt idx="12">
                  <c:v>285.0</c:v>
                </c:pt>
                <c:pt idx="13">
                  <c:v>285.0</c:v>
                </c:pt>
                <c:pt idx="14">
                  <c:v>297.75</c:v>
                </c:pt>
                <c:pt idx="15">
                  <c:v>300.0</c:v>
                </c:pt>
                <c:pt idx="16">
                  <c:v>285.0</c:v>
                </c:pt>
                <c:pt idx="17">
                  <c:v>285.0</c:v>
                </c:pt>
                <c:pt idx="18">
                  <c:v>293.0</c:v>
                </c:pt>
                <c:pt idx="19">
                  <c:v>294.0</c:v>
                </c:pt>
                <c:pt idx="20">
                  <c:v>287.5</c:v>
                </c:pt>
                <c:pt idx="21">
                  <c:v>280.0</c:v>
                </c:pt>
                <c:pt idx="22">
                  <c:v>293.0</c:v>
                </c:pt>
                <c:pt idx="23">
                  <c:v>287.25</c:v>
                </c:pt>
                <c:pt idx="24">
                  <c:v>270.0</c:v>
                </c:pt>
                <c:pt idx="25">
                  <c:v>289.0</c:v>
                </c:pt>
                <c:pt idx="26">
                  <c:v>285.0</c:v>
                </c:pt>
                <c:pt idx="27">
                  <c:v>295.0</c:v>
                </c:pt>
                <c:pt idx="28">
                  <c:v>285.0</c:v>
                </c:pt>
                <c:pt idx="29">
                  <c:v>275.0</c:v>
                </c:pt>
                <c:pt idx="30">
                  <c:v>290.0</c:v>
                </c:pt>
                <c:pt idx="31">
                  <c:v>306.25</c:v>
                </c:pt>
                <c:pt idx="32">
                  <c:v>290.0</c:v>
                </c:pt>
                <c:pt idx="33">
                  <c:v>285.0</c:v>
                </c:pt>
                <c:pt idx="34">
                  <c:v>300.0</c:v>
                </c:pt>
                <c:pt idx="35">
                  <c:v>310.0</c:v>
                </c:pt>
                <c:pt idx="36">
                  <c:v>291.0</c:v>
                </c:pt>
                <c:pt idx="37">
                  <c:v>295.0</c:v>
                </c:pt>
                <c:pt idx="38">
                  <c:v>330.0</c:v>
                </c:pt>
                <c:pt idx="39">
                  <c:v>342.0</c:v>
                </c:pt>
                <c:pt idx="40">
                  <c:v>337.0</c:v>
                </c:pt>
                <c:pt idx="41">
                  <c:v>347.5</c:v>
                </c:pt>
                <c:pt idx="42">
                  <c:v>362.5</c:v>
                </c:pt>
                <c:pt idx="43">
                  <c:v>360.5</c:v>
                </c:pt>
                <c:pt idx="44">
                  <c:v>360.0</c:v>
                </c:pt>
                <c:pt idx="45">
                  <c:v>389.0</c:v>
                </c:pt>
                <c:pt idx="46">
                  <c:v>425.0</c:v>
                </c:pt>
                <c:pt idx="47">
                  <c:v>429.0</c:v>
                </c:pt>
                <c:pt idx="48">
                  <c:v>430.0</c:v>
                </c:pt>
                <c:pt idx="49">
                  <c:v>475.0</c:v>
                </c:pt>
                <c:pt idx="50">
                  <c:v>530.0</c:v>
                </c:pt>
                <c:pt idx="51">
                  <c:v>520.0</c:v>
                </c:pt>
                <c:pt idx="52">
                  <c:v>530.0</c:v>
                </c:pt>
                <c:pt idx="53">
                  <c:v>568.3409999999974</c:v>
                </c:pt>
                <c:pt idx="54">
                  <c:v>530.0</c:v>
                </c:pt>
                <c:pt idx="55">
                  <c:v>535.0</c:v>
                </c:pt>
                <c:pt idx="56">
                  <c:v>529.0</c:v>
                </c:pt>
                <c:pt idx="57">
                  <c:v>530.0</c:v>
                </c:pt>
                <c:pt idx="58">
                  <c:v>575.0</c:v>
                </c:pt>
                <c:pt idx="59">
                  <c:v>575.0</c:v>
                </c:pt>
                <c:pt idx="60">
                  <c:v>550.0</c:v>
                </c:pt>
                <c:pt idx="61">
                  <c:v>556.5</c:v>
                </c:pt>
                <c:pt idx="62">
                  <c:v>596.75</c:v>
                </c:pt>
                <c:pt idx="63">
                  <c:v>595.0</c:v>
                </c:pt>
                <c:pt idx="64">
                  <c:v>599.0</c:v>
                </c:pt>
                <c:pt idx="65">
                  <c:v>625.0</c:v>
                </c:pt>
                <c:pt idx="66">
                  <c:v>680.0</c:v>
                </c:pt>
                <c:pt idx="67">
                  <c:v>700.0</c:v>
                </c:pt>
                <c:pt idx="68">
                  <c:v>727.75</c:v>
                </c:pt>
                <c:pt idx="69">
                  <c:v>765.0</c:v>
                </c:pt>
                <c:pt idx="70">
                  <c:v>838.0</c:v>
                </c:pt>
                <c:pt idx="71">
                  <c:v>825.0</c:v>
                </c:pt>
                <c:pt idx="72">
                  <c:v>790.0</c:v>
                </c:pt>
                <c:pt idx="73">
                  <c:v>787.5</c:v>
                </c:pt>
                <c:pt idx="74">
                  <c:v>821.0</c:v>
                </c:pt>
                <c:pt idx="75">
                  <c:v>805.0</c:v>
                </c:pt>
                <c:pt idx="76">
                  <c:v>794.0</c:v>
                </c:pt>
                <c:pt idx="77">
                  <c:v>841.0</c:v>
                </c:pt>
                <c:pt idx="78">
                  <c:v>928.0</c:v>
                </c:pt>
                <c:pt idx="79">
                  <c:v>882.5</c:v>
                </c:pt>
                <c:pt idx="80">
                  <c:v>835.0</c:v>
                </c:pt>
                <c:pt idx="81">
                  <c:v>853.25</c:v>
                </c:pt>
                <c:pt idx="82">
                  <c:v>810.0</c:v>
                </c:pt>
                <c:pt idx="83">
                  <c:v>745.5</c:v>
                </c:pt>
                <c:pt idx="84">
                  <c:v>625.0</c:v>
                </c:pt>
                <c:pt idx="85">
                  <c:v>542.0</c:v>
                </c:pt>
                <c:pt idx="86">
                  <c:v>640.0</c:v>
                </c:pt>
                <c:pt idx="87">
                  <c:v>650.0</c:v>
                </c:pt>
                <c:pt idx="88">
                  <c:v>657.0</c:v>
                </c:pt>
                <c:pt idx="89">
                  <c:v>660.0</c:v>
                </c:pt>
                <c:pt idx="90">
                  <c:v>715.0</c:v>
                </c:pt>
                <c:pt idx="91">
                  <c:v>700.0</c:v>
                </c:pt>
                <c:pt idx="92">
                  <c:v>625.0</c:v>
                </c:pt>
                <c:pt idx="93">
                  <c:v>595.0</c:v>
                </c:pt>
                <c:pt idx="94">
                  <c:v>720.0</c:v>
                </c:pt>
                <c:pt idx="95">
                  <c:v>663.0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SF!$A$6</c:f>
              <c:strCache>
                <c:ptCount val="1"/>
                <c:pt idx="0">
                  <c:v>BAY AREA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SF!$B$2:$CS$2</c:f>
              <c:strCache>
                <c:ptCount val="96"/>
                <c:pt idx="1">
                  <c:v>1988Q1</c:v>
                </c:pt>
                <c:pt idx="2">
                  <c:v>1988Q2</c:v>
                </c:pt>
                <c:pt idx="3">
                  <c:v>1988Q3</c:v>
                </c:pt>
                <c:pt idx="4">
                  <c:v>1988Q4</c:v>
                </c:pt>
                <c:pt idx="5">
                  <c:v>1989Q1</c:v>
                </c:pt>
                <c:pt idx="6">
                  <c:v>1989Q2</c:v>
                </c:pt>
                <c:pt idx="7">
                  <c:v>1989Q3</c:v>
                </c:pt>
                <c:pt idx="8">
                  <c:v>1989Q4</c:v>
                </c:pt>
                <c:pt idx="9">
                  <c:v>1990Q1</c:v>
                </c:pt>
                <c:pt idx="10">
                  <c:v>1990Q2</c:v>
                </c:pt>
                <c:pt idx="11">
                  <c:v>1990Q3</c:v>
                </c:pt>
                <c:pt idx="12">
                  <c:v>1990Q4</c:v>
                </c:pt>
                <c:pt idx="13">
                  <c:v>1991Q1</c:v>
                </c:pt>
                <c:pt idx="14">
                  <c:v>1991Q2</c:v>
                </c:pt>
                <c:pt idx="15">
                  <c:v>1991Q3</c:v>
                </c:pt>
                <c:pt idx="16">
                  <c:v>1991Q4</c:v>
                </c:pt>
                <c:pt idx="17">
                  <c:v>1992Q1</c:v>
                </c:pt>
                <c:pt idx="18">
                  <c:v>1992Q2</c:v>
                </c:pt>
                <c:pt idx="19">
                  <c:v>1992Q3</c:v>
                </c:pt>
                <c:pt idx="20">
                  <c:v>1992Q4</c:v>
                </c:pt>
                <c:pt idx="21">
                  <c:v>1993Q1</c:v>
                </c:pt>
                <c:pt idx="22">
                  <c:v>1993Q2</c:v>
                </c:pt>
                <c:pt idx="23">
                  <c:v>1993Q3</c:v>
                </c:pt>
                <c:pt idx="24">
                  <c:v>1993Q4</c:v>
                </c:pt>
                <c:pt idx="25">
                  <c:v>1994Q1</c:v>
                </c:pt>
                <c:pt idx="26">
                  <c:v>1994Q2</c:v>
                </c:pt>
                <c:pt idx="27">
                  <c:v>1994Q3</c:v>
                </c:pt>
                <c:pt idx="28">
                  <c:v>1994Q4</c:v>
                </c:pt>
                <c:pt idx="29">
                  <c:v>1995Q1</c:v>
                </c:pt>
                <c:pt idx="30">
                  <c:v>1995Q2</c:v>
                </c:pt>
                <c:pt idx="31">
                  <c:v>1995Q3</c:v>
                </c:pt>
                <c:pt idx="32">
                  <c:v>1995Q4</c:v>
                </c:pt>
                <c:pt idx="33">
                  <c:v>1996Q1</c:v>
                </c:pt>
                <c:pt idx="34">
                  <c:v>1996Q2</c:v>
                </c:pt>
                <c:pt idx="35">
                  <c:v>1996Q3</c:v>
                </c:pt>
                <c:pt idx="36">
                  <c:v>1996Q4</c:v>
                </c:pt>
                <c:pt idx="37">
                  <c:v>1997Q1</c:v>
                </c:pt>
                <c:pt idx="38">
                  <c:v>1997Q2</c:v>
                </c:pt>
                <c:pt idx="39">
                  <c:v>1997Q3</c:v>
                </c:pt>
                <c:pt idx="40">
                  <c:v>1997Q4</c:v>
                </c:pt>
                <c:pt idx="41">
                  <c:v>1998Q1</c:v>
                </c:pt>
                <c:pt idx="42">
                  <c:v>1998Q2</c:v>
                </c:pt>
                <c:pt idx="43">
                  <c:v>1998Q3</c:v>
                </c:pt>
                <c:pt idx="44">
                  <c:v>1998Q4</c:v>
                </c:pt>
                <c:pt idx="45">
                  <c:v>1999Q1</c:v>
                </c:pt>
                <c:pt idx="46">
                  <c:v>1999Q2</c:v>
                </c:pt>
                <c:pt idx="47">
                  <c:v>1999Q3</c:v>
                </c:pt>
                <c:pt idx="48">
                  <c:v>1999Q4</c:v>
                </c:pt>
                <c:pt idx="49">
                  <c:v>2000Q1</c:v>
                </c:pt>
                <c:pt idx="50">
                  <c:v>2000Q2</c:v>
                </c:pt>
                <c:pt idx="51">
                  <c:v>2000Q3</c:v>
                </c:pt>
                <c:pt idx="52">
                  <c:v>2000Q4</c:v>
                </c:pt>
                <c:pt idx="53">
                  <c:v>2001Q1</c:v>
                </c:pt>
                <c:pt idx="54">
                  <c:v>2001Q2</c:v>
                </c:pt>
                <c:pt idx="55">
                  <c:v>2001Q3</c:v>
                </c:pt>
                <c:pt idx="56">
                  <c:v>2001Q4</c:v>
                </c:pt>
                <c:pt idx="57">
                  <c:v>2002Q1</c:v>
                </c:pt>
                <c:pt idx="58">
                  <c:v>2002Q2</c:v>
                </c:pt>
                <c:pt idx="59">
                  <c:v>2002Q3</c:v>
                </c:pt>
                <c:pt idx="60">
                  <c:v>2002Q4</c:v>
                </c:pt>
                <c:pt idx="61">
                  <c:v>2003Q1</c:v>
                </c:pt>
                <c:pt idx="62">
                  <c:v>2003Q2</c:v>
                </c:pt>
                <c:pt idx="63">
                  <c:v>2003Q3</c:v>
                </c:pt>
                <c:pt idx="64">
                  <c:v>2003Q4</c:v>
                </c:pt>
                <c:pt idx="65">
                  <c:v>2004Q1</c:v>
                </c:pt>
                <c:pt idx="66">
                  <c:v>2004Q2</c:v>
                </c:pt>
                <c:pt idx="67">
                  <c:v>2004Q3</c:v>
                </c:pt>
                <c:pt idx="68">
                  <c:v>2004Q4</c:v>
                </c:pt>
                <c:pt idx="69">
                  <c:v>2005Q1</c:v>
                </c:pt>
                <c:pt idx="70">
                  <c:v>2005Q2</c:v>
                </c:pt>
                <c:pt idx="71">
                  <c:v>2005Q3</c:v>
                </c:pt>
                <c:pt idx="72">
                  <c:v>2005Q4</c:v>
                </c:pt>
                <c:pt idx="73">
                  <c:v>2006Q1</c:v>
                </c:pt>
                <c:pt idx="74">
                  <c:v>2006Q2</c:v>
                </c:pt>
                <c:pt idx="75">
                  <c:v>2006Q3</c:v>
                </c:pt>
                <c:pt idx="76">
                  <c:v>2006Q4</c:v>
                </c:pt>
                <c:pt idx="77">
                  <c:v>2007Q1</c:v>
                </c:pt>
                <c:pt idx="78">
                  <c:v>2007Q2</c:v>
                </c:pt>
                <c:pt idx="79">
                  <c:v>2007Q3</c:v>
                </c:pt>
                <c:pt idx="80">
                  <c:v>2007Q4</c:v>
                </c:pt>
                <c:pt idx="81">
                  <c:v>2008Q1</c:v>
                </c:pt>
                <c:pt idx="82">
                  <c:v>2008Q2</c:v>
                </c:pt>
                <c:pt idx="83">
                  <c:v>2008Q3</c:v>
                </c:pt>
                <c:pt idx="84">
                  <c:v>2008Q4</c:v>
                </c:pt>
                <c:pt idx="85">
                  <c:v>2009Q1</c:v>
                </c:pt>
                <c:pt idx="86">
                  <c:v>2009Q2</c:v>
                </c:pt>
                <c:pt idx="87">
                  <c:v>2009Q3</c:v>
                </c:pt>
                <c:pt idx="88">
                  <c:v>2009Q4</c:v>
                </c:pt>
                <c:pt idx="89">
                  <c:v>2010Q1</c:v>
                </c:pt>
                <c:pt idx="90">
                  <c:v>2010Q2</c:v>
                </c:pt>
                <c:pt idx="91">
                  <c:v>2010Q3</c:v>
                </c:pt>
                <c:pt idx="92">
                  <c:v>2010Q4</c:v>
                </c:pt>
                <c:pt idx="93">
                  <c:v>2011Q1</c:v>
                </c:pt>
                <c:pt idx="94">
                  <c:v>2011Q2</c:v>
                </c:pt>
                <c:pt idx="95">
                  <c:v>2011Q3</c:v>
                </c:pt>
              </c:strCache>
            </c:strRef>
          </c:cat>
          <c:val>
            <c:numRef>
              <c:f>SF!$B$6:$CS$6</c:f>
              <c:numCache>
                <c:formatCode>"$"#,##0</c:formatCode>
                <c:ptCount val="96"/>
                <c:pt idx="1">
                  <c:v>168.0</c:v>
                </c:pt>
                <c:pt idx="2">
                  <c:v>185.0</c:v>
                </c:pt>
                <c:pt idx="3">
                  <c:v>195.0</c:v>
                </c:pt>
                <c:pt idx="4">
                  <c:v>199.5</c:v>
                </c:pt>
                <c:pt idx="5">
                  <c:v>207.5</c:v>
                </c:pt>
                <c:pt idx="6">
                  <c:v>226.75</c:v>
                </c:pt>
                <c:pt idx="7">
                  <c:v>233.0</c:v>
                </c:pt>
                <c:pt idx="8">
                  <c:v>225.0</c:v>
                </c:pt>
                <c:pt idx="9">
                  <c:v>223.5</c:v>
                </c:pt>
                <c:pt idx="10">
                  <c:v>230.0</c:v>
                </c:pt>
                <c:pt idx="11">
                  <c:v>228.0</c:v>
                </c:pt>
                <c:pt idx="12">
                  <c:v>222.0</c:v>
                </c:pt>
                <c:pt idx="13">
                  <c:v>223.5</c:v>
                </c:pt>
                <c:pt idx="14">
                  <c:v>239.0</c:v>
                </c:pt>
                <c:pt idx="15">
                  <c:v>231.5</c:v>
                </c:pt>
                <c:pt idx="16">
                  <c:v>225.0</c:v>
                </c:pt>
                <c:pt idx="17">
                  <c:v>221.0</c:v>
                </c:pt>
                <c:pt idx="18">
                  <c:v>227.0</c:v>
                </c:pt>
                <c:pt idx="19">
                  <c:v>227.5</c:v>
                </c:pt>
                <c:pt idx="20">
                  <c:v>222.0</c:v>
                </c:pt>
                <c:pt idx="21">
                  <c:v>215.0</c:v>
                </c:pt>
                <c:pt idx="22">
                  <c:v>223.5</c:v>
                </c:pt>
                <c:pt idx="23">
                  <c:v>220.0</c:v>
                </c:pt>
                <c:pt idx="24">
                  <c:v>215.0</c:v>
                </c:pt>
                <c:pt idx="25">
                  <c:v>212.5</c:v>
                </c:pt>
                <c:pt idx="26">
                  <c:v>224.0</c:v>
                </c:pt>
                <c:pt idx="27">
                  <c:v>220.0</c:v>
                </c:pt>
                <c:pt idx="28">
                  <c:v>216.5</c:v>
                </c:pt>
                <c:pt idx="29">
                  <c:v>210.0</c:v>
                </c:pt>
                <c:pt idx="30">
                  <c:v>219.0</c:v>
                </c:pt>
                <c:pt idx="31">
                  <c:v>223.0</c:v>
                </c:pt>
                <c:pt idx="32">
                  <c:v>216.0</c:v>
                </c:pt>
                <c:pt idx="33">
                  <c:v>215.0</c:v>
                </c:pt>
                <c:pt idx="34">
                  <c:v>230.0</c:v>
                </c:pt>
                <c:pt idx="35">
                  <c:v>231.0</c:v>
                </c:pt>
                <c:pt idx="36">
                  <c:v>224.0</c:v>
                </c:pt>
                <c:pt idx="37">
                  <c:v>228.0</c:v>
                </c:pt>
                <c:pt idx="38">
                  <c:v>247.0</c:v>
                </c:pt>
                <c:pt idx="39">
                  <c:v>250.0</c:v>
                </c:pt>
                <c:pt idx="40">
                  <c:v>249.0</c:v>
                </c:pt>
                <c:pt idx="41">
                  <c:v>246.0</c:v>
                </c:pt>
                <c:pt idx="42">
                  <c:v>264.5</c:v>
                </c:pt>
                <c:pt idx="43">
                  <c:v>265.0</c:v>
                </c:pt>
                <c:pt idx="44">
                  <c:v>259.5</c:v>
                </c:pt>
                <c:pt idx="45">
                  <c:v>275.0</c:v>
                </c:pt>
                <c:pt idx="46">
                  <c:v>296.5</c:v>
                </c:pt>
                <c:pt idx="47">
                  <c:v>305.0</c:v>
                </c:pt>
                <c:pt idx="48">
                  <c:v>310.0</c:v>
                </c:pt>
                <c:pt idx="49">
                  <c:v>330.0</c:v>
                </c:pt>
                <c:pt idx="50">
                  <c:v>365.0</c:v>
                </c:pt>
                <c:pt idx="51">
                  <c:v>375.0</c:v>
                </c:pt>
                <c:pt idx="52">
                  <c:v>385.0</c:v>
                </c:pt>
                <c:pt idx="53">
                  <c:v>385.0</c:v>
                </c:pt>
                <c:pt idx="54">
                  <c:v>385.0</c:v>
                </c:pt>
                <c:pt idx="55">
                  <c:v>390.0</c:v>
                </c:pt>
                <c:pt idx="56">
                  <c:v>380.0</c:v>
                </c:pt>
                <c:pt idx="57">
                  <c:v>402.5</c:v>
                </c:pt>
                <c:pt idx="58">
                  <c:v>436.5</c:v>
                </c:pt>
                <c:pt idx="59">
                  <c:v>430.0</c:v>
                </c:pt>
                <c:pt idx="60">
                  <c:v>425.0</c:v>
                </c:pt>
                <c:pt idx="61">
                  <c:v>420.0</c:v>
                </c:pt>
                <c:pt idx="62">
                  <c:v>451.0</c:v>
                </c:pt>
                <c:pt idx="63">
                  <c:v>470.0</c:v>
                </c:pt>
                <c:pt idx="64">
                  <c:v>469.0</c:v>
                </c:pt>
                <c:pt idx="65">
                  <c:v>485.0</c:v>
                </c:pt>
                <c:pt idx="66">
                  <c:v>535.0</c:v>
                </c:pt>
                <c:pt idx="67">
                  <c:v>549.0</c:v>
                </c:pt>
                <c:pt idx="68">
                  <c:v>560.0</c:v>
                </c:pt>
                <c:pt idx="69">
                  <c:v>583.3404999999979</c:v>
                </c:pt>
                <c:pt idx="70">
                  <c:v>640.0</c:v>
                </c:pt>
                <c:pt idx="71">
                  <c:v>650.0</c:v>
                </c:pt>
                <c:pt idx="72">
                  <c:v>652.0</c:v>
                </c:pt>
                <c:pt idx="73">
                  <c:v>650.0</c:v>
                </c:pt>
                <c:pt idx="74">
                  <c:v>685.0</c:v>
                </c:pt>
                <c:pt idx="75">
                  <c:v>675.0</c:v>
                </c:pt>
                <c:pt idx="76">
                  <c:v>660.0</c:v>
                </c:pt>
                <c:pt idx="77">
                  <c:v>675.0</c:v>
                </c:pt>
                <c:pt idx="78">
                  <c:v>732.25</c:v>
                </c:pt>
                <c:pt idx="79">
                  <c:v>710.0</c:v>
                </c:pt>
                <c:pt idx="80">
                  <c:v>659.0</c:v>
                </c:pt>
                <c:pt idx="81">
                  <c:v>580.0</c:v>
                </c:pt>
                <c:pt idx="82">
                  <c:v>535.0</c:v>
                </c:pt>
                <c:pt idx="83">
                  <c:v>450.0</c:v>
                </c:pt>
                <c:pt idx="84">
                  <c:v>359.0</c:v>
                </c:pt>
                <c:pt idx="85">
                  <c:v>301.0</c:v>
                </c:pt>
                <c:pt idx="86">
                  <c:v>345.05</c:v>
                </c:pt>
                <c:pt idx="87">
                  <c:v>395.0</c:v>
                </c:pt>
                <c:pt idx="88">
                  <c:v>407.0</c:v>
                </c:pt>
                <c:pt idx="89">
                  <c:v>386.0</c:v>
                </c:pt>
                <c:pt idx="90">
                  <c:v>438.0</c:v>
                </c:pt>
                <c:pt idx="91">
                  <c:v>430.0</c:v>
                </c:pt>
                <c:pt idx="92">
                  <c:v>405.0</c:v>
                </c:pt>
                <c:pt idx="93">
                  <c:v>370.0</c:v>
                </c:pt>
                <c:pt idx="94">
                  <c:v>415.0</c:v>
                </c:pt>
                <c:pt idx="95">
                  <c:v>405.0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4063432"/>
        <c:axId val="1054181832"/>
      </c:lineChart>
      <c:catAx>
        <c:axId val="1054063432"/>
        <c:scaling>
          <c:orientation val="minMax"/>
        </c:scaling>
        <c:delete val="0"/>
        <c:axPos val="b"/>
        <c:majorTickMark val="out"/>
        <c:minorTickMark val="none"/>
        <c:tickLblPos val="nextTo"/>
        <c:crossAx val="1054181832"/>
        <c:crosses val="autoZero"/>
        <c:auto val="1"/>
        <c:lblAlgn val="ctr"/>
        <c:lblOffset val="100"/>
        <c:noMultiLvlLbl val="0"/>
      </c:catAx>
      <c:valAx>
        <c:axId val="10541818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Thousands</a:t>
                </a:r>
                <a:endParaRPr lang="en-US" dirty="0"/>
              </a:p>
            </c:rich>
          </c:tx>
          <c:layout/>
          <c:overlay val="0"/>
        </c:title>
        <c:numFmt formatCode="&quot;$&quot;#,##0" sourceLinked="1"/>
        <c:majorTickMark val="out"/>
        <c:minorTickMark val="none"/>
        <c:tickLblPos val="nextTo"/>
        <c:crossAx val="105406343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372115123541"/>
          <c:y val="0.0162162162162162"/>
          <c:w val="0.870214091773011"/>
          <c:h val="0.73081878352162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SF Actual</c:v>
                </c:pt>
              </c:strCache>
            </c:strRef>
          </c:tx>
          <c:spPr>
            <a:ln>
              <a:solidFill>
                <a:srgbClr val="EF9011"/>
              </a:solidFill>
            </a:ln>
          </c:spPr>
          <c:marker>
            <c:symbol val="none"/>
          </c:marker>
          <c:cat>
            <c:strRef>
              <c:f>Sheet1!$A$2:$A$89</c:f>
              <c:strCache>
                <c:ptCount val="88"/>
                <c:pt idx="0">
                  <c:v>Q1-1995</c:v>
                </c:pt>
                <c:pt idx="1">
                  <c:v>Q2-1995</c:v>
                </c:pt>
                <c:pt idx="2">
                  <c:v>Q3-1995</c:v>
                </c:pt>
                <c:pt idx="3">
                  <c:v>Q4-1995</c:v>
                </c:pt>
                <c:pt idx="4">
                  <c:v>Q1-1996</c:v>
                </c:pt>
                <c:pt idx="5">
                  <c:v>Q2-1996</c:v>
                </c:pt>
                <c:pt idx="6">
                  <c:v>Q3-1996</c:v>
                </c:pt>
                <c:pt idx="7">
                  <c:v>Q4-1996</c:v>
                </c:pt>
                <c:pt idx="8">
                  <c:v>Q1-1997</c:v>
                </c:pt>
                <c:pt idx="9">
                  <c:v>Q2-1997</c:v>
                </c:pt>
                <c:pt idx="10">
                  <c:v>Q3-1997</c:v>
                </c:pt>
                <c:pt idx="11">
                  <c:v>Q4-1997</c:v>
                </c:pt>
                <c:pt idx="12">
                  <c:v>Q1-1998</c:v>
                </c:pt>
                <c:pt idx="13">
                  <c:v>Q2-1998</c:v>
                </c:pt>
                <c:pt idx="14">
                  <c:v>Q3-1998</c:v>
                </c:pt>
                <c:pt idx="15">
                  <c:v>Q4-1998</c:v>
                </c:pt>
                <c:pt idx="16">
                  <c:v>Q1-1999</c:v>
                </c:pt>
                <c:pt idx="17">
                  <c:v>Q2-1999</c:v>
                </c:pt>
                <c:pt idx="18">
                  <c:v>Q3-1999</c:v>
                </c:pt>
                <c:pt idx="19">
                  <c:v>Q4-1999</c:v>
                </c:pt>
                <c:pt idx="20">
                  <c:v>Q1-2000</c:v>
                </c:pt>
                <c:pt idx="21">
                  <c:v>Q2-2000</c:v>
                </c:pt>
                <c:pt idx="22">
                  <c:v>Q3-2000</c:v>
                </c:pt>
                <c:pt idx="23">
                  <c:v>Q4-2000</c:v>
                </c:pt>
                <c:pt idx="24">
                  <c:v>Q1-2001</c:v>
                </c:pt>
                <c:pt idx="25">
                  <c:v>Q2-2001</c:v>
                </c:pt>
                <c:pt idx="26">
                  <c:v>Q3-2001</c:v>
                </c:pt>
                <c:pt idx="27">
                  <c:v>Q4-2001</c:v>
                </c:pt>
                <c:pt idx="28">
                  <c:v>Q1-2002</c:v>
                </c:pt>
                <c:pt idx="29">
                  <c:v>Q2-2002</c:v>
                </c:pt>
                <c:pt idx="30">
                  <c:v>Q3-2002</c:v>
                </c:pt>
                <c:pt idx="31">
                  <c:v>Q4-2002</c:v>
                </c:pt>
                <c:pt idx="32">
                  <c:v>Q1-2003</c:v>
                </c:pt>
                <c:pt idx="33">
                  <c:v>Q2-2003</c:v>
                </c:pt>
                <c:pt idx="34">
                  <c:v>Q3-2003</c:v>
                </c:pt>
                <c:pt idx="35">
                  <c:v>Q4-2003</c:v>
                </c:pt>
                <c:pt idx="36">
                  <c:v>Q1-2004</c:v>
                </c:pt>
                <c:pt idx="37">
                  <c:v>Q2-2004</c:v>
                </c:pt>
                <c:pt idx="38">
                  <c:v>Q3-2004</c:v>
                </c:pt>
                <c:pt idx="39">
                  <c:v>Q4-2004</c:v>
                </c:pt>
                <c:pt idx="40">
                  <c:v>Q1-2005</c:v>
                </c:pt>
                <c:pt idx="41">
                  <c:v>Q2-2005</c:v>
                </c:pt>
                <c:pt idx="42">
                  <c:v>Q3-2005</c:v>
                </c:pt>
                <c:pt idx="43">
                  <c:v>Q4-2005</c:v>
                </c:pt>
                <c:pt idx="44">
                  <c:v>Q1-2006</c:v>
                </c:pt>
                <c:pt idx="45">
                  <c:v>Q2-2006</c:v>
                </c:pt>
                <c:pt idx="46">
                  <c:v>Q3-2006</c:v>
                </c:pt>
                <c:pt idx="47">
                  <c:v>Q4-2006</c:v>
                </c:pt>
                <c:pt idx="48">
                  <c:v>Q1-2007</c:v>
                </c:pt>
                <c:pt idx="49">
                  <c:v>Q2-2007</c:v>
                </c:pt>
                <c:pt idx="50">
                  <c:v>Q3-2007</c:v>
                </c:pt>
                <c:pt idx="51">
                  <c:v>Q4-2007</c:v>
                </c:pt>
                <c:pt idx="52">
                  <c:v>Q1-2008</c:v>
                </c:pt>
                <c:pt idx="53">
                  <c:v>Q2-2008</c:v>
                </c:pt>
                <c:pt idx="54">
                  <c:v>Q3-2008</c:v>
                </c:pt>
                <c:pt idx="55">
                  <c:v>Q4-2008</c:v>
                </c:pt>
                <c:pt idx="56">
                  <c:v>Q1-2009</c:v>
                </c:pt>
                <c:pt idx="57">
                  <c:v>Q2-2009</c:v>
                </c:pt>
                <c:pt idx="58">
                  <c:v>Q3-2009</c:v>
                </c:pt>
                <c:pt idx="59">
                  <c:v>Q4-2009</c:v>
                </c:pt>
                <c:pt idx="60">
                  <c:v>Q1-2010</c:v>
                </c:pt>
                <c:pt idx="61">
                  <c:v>Q2-2010</c:v>
                </c:pt>
                <c:pt idx="62">
                  <c:v>Q3-2010</c:v>
                </c:pt>
                <c:pt idx="63">
                  <c:v>Q4-2010</c:v>
                </c:pt>
                <c:pt idx="64">
                  <c:v>Q1-2011</c:v>
                </c:pt>
                <c:pt idx="65">
                  <c:v>Q2-2011</c:v>
                </c:pt>
                <c:pt idx="66">
                  <c:v>Q3-2011</c:v>
                </c:pt>
                <c:pt idx="67">
                  <c:v>Q4-2011</c:v>
                </c:pt>
                <c:pt idx="68">
                  <c:v>Q1-2012</c:v>
                </c:pt>
                <c:pt idx="69">
                  <c:v>Q2-2012</c:v>
                </c:pt>
                <c:pt idx="70">
                  <c:v>Q3-2012</c:v>
                </c:pt>
                <c:pt idx="71">
                  <c:v>Q4-2012</c:v>
                </c:pt>
                <c:pt idx="72">
                  <c:v>Q1-2013</c:v>
                </c:pt>
                <c:pt idx="73">
                  <c:v>Q2-2013</c:v>
                </c:pt>
                <c:pt idx="74">
                  <c:v>Q3-2013</c:v>
                </c:pt>
                <c:pt idx="75">
                  <c:v>Q4-2013</c:v>
                </c:pt>
                <c:pt idx="76">
                  <c:v>Q1-2014</c:v>
                </c:pt>
                <c:pt idx="77">
                  <c:v>Q2-2014</c:v>
                </c:pt>
                <c:pt idx="78">
                  <c:v>Q3-2014</c:v>
                </c:pt>
                <c:pt idx="79">
                  <c:v>Q4-2014</c:v>
                </c:pt>
                <c:pt idx="80">
                  <c:v>Q1-2015</c:v>
                </c:pt>
                <c:pt idx="81">
                  <c:v>Q2-2015</c:v>
                </c:pt>
                <c:pt idx="82">
                  <c:v>Q3-2015</c:v>
                </c:pt>
                <c:pt idx="83">
                  <c:v>Q4-2015</c:v>
                </c:pt>
                <c:pt idx="84">
                  <c:v>Q1-2016</c:v>
                </c:pt>
                <c:pt idx="85">
                  <c:v>Q2-2016</c:v>
                </c:pt>
                <c:pt idx="86">
                  <c:v>Q3-2016</c:v>
                </c:pt>
                <c:pt idx="87">
                  <c:v>Q4-2016</c:v>
                </c:pt>
              </c:strCache>
            </c:strRef>
          </c:cat>
          <c:val>
            <c:numRef>
              <c:f>Sheet1!$B$2:$B$89</c:f>
              <c:numCache>
                <c:formatCode>#,##0.00</c:formatCode>
                <c:ptCount val="88"/>
                <c:pt idx="0">
                  <c:v>284434.8</c:v>
                </c:pt>
                <c:pt idx="1">
                  <c:v>282552.4</c:v>
                </c:pt>
                <c:pt idx="2">
                  <c:v>287318.1</c:v>
                </c:pt>
                <c:pt idx="3">
                  <c:v>286156.9</c:v>
                </c:pt>
                <c:pt idx="4">
                  <c:v>287536.6</c:v>
                </c:pt>
                <c:pt idx="5">
                  <c:v>291126.2</c:v>
                </c:pt>
                <c:pt idx="6">
                  <c:v>294651.6</c:v>
                </c:pt>
                <c:pt idx="7">
                  <c:v>296330.6</c:v>
                </c:pt>
                <c:pt idx="8">
                  <c:v>299956.8</c:v>
                </c:pt>
                <c:pt idx="9">
                  <c:v>313870.9</c:v>
                </c:pt>
                <c:pt idx="10">
                  <c:v>323495.6</c:v>
                </c:pt>
                <c:pt idx="11">
                  <c:v>338311.1</c:v>
                </c:pt>
                <c:pt idx="12">
                  <c:v>344529.0</c:v>
                </c:pt>
                <c:pt idx="13">
                  <c:v>346325.1</c:v>
                </c:pt>
                <c:pt idx="14">
                  <c:v>353857.9</c:v>
                </c:pt>
                <c:pt idx="15">
                  <c:v>361327.0</c:v>
                </c:pt>
                <c:pt idx="16">
                  <c:v>378738.5</c:v>
                </c:pt>
                <c:pt idx="17">
                  <c:v>399741.8</c:v>
                </c:pt>
                <c:pt idx="18">
                  <c:v>421401.0</c:v>
                </c:pt>
                <c:pt idx="19">
                  <c:v>448449.3</c:v>
                </c:pt>
                <c:pt idx="20">
                  <c:v>479171.5</c:v>
                </c:pt>
                <c:pt idx="21">
                  <c:v>506767.7</c:v>
                </c:pt>
                <c:pt idx="22">
                  <c:v>517638.4</c:v>
                </c:pt>
                <c:pt idx="23">
                  <c:v>540830.1</c:v>
                </c:pt>
                <c:pt idx="24">
                  <c:v>578513.8</c:v>
                </c:pt>
                <c:pt idx="25">
                  <c:v>522379.5</c:v>
                </c:pt>
                <c:pt idx="26">
                  <c:v>538243.4</c:v>
                </c:pt>
                <c:pt idx="27">
                  <c:v>544005.4</c:v>
                </c:pt>
                <c:pt idx="28">
                  <c:v>552270.3</c:v>
                </c:pt>
                <c:pt idx="29">
                  <c:v>571401.6</c:v>
                </c:pt>
                <c:pt idx="30">
                  <c:v>579378.8</c:v>
                </c:pt>
                <c:pt idx="31">
                  <c:v>583008.9</c:v>
                </c:pt>
                <c:pt idx="32">
                  <c:v>582292.4</c:v>
                </c:pt>
                <c:pt idx="33">
                  <c:v>592005.1</c:v>
                </c:pt>
                <c:pt idx="34">
                  <c:v>611990.1</c:v>
                </c:pt>
                <c:pt idx="35">
                  <c:v>627118.6</c:v>
                </c:pt>
                <c:pt idx="36">
                  <c:v>653557.6</c:v>
                </c:pt>
                <c:pt idx="37">
                  <c:v>673429.1</c:v>
                </c:pt>
                <c:pt idx="38">
                  <c:v>712932.7</c:v>
                </c:pt>
                <c:pt idx="39">
                  <c:v>758898.8</c:v>
                </c:pt>
                <c:pt idx="40">
                  <c:v>785753.0</c:v>
                </c:pt>
                <c:pt idx="41">
                  <c:v>813008.3</c:v>
                </c:pt>
                <c:pt idx="42">
                  <c:v>823967.6</c:v>
                </c:pt>
                <c:pt idx="43">
                  <c:v>824271.4</c:v>
                </c:pt>
                <c:pt idx="44">
                  <c:v>822121.4</c:v>
                </c:pt>
                <c:pt idx="45">
                  <c:v>812947.1</c:v>
                </c:pt>
                <c:pt idx="46">
                  <c:v>812570.7</c:v>
                </c:pt>
                <c:pt idx="47">
                  <c:v>833247.0</c:v>
                </c:pt>
                <c:pt idx="48">
                  <c:v>869832.6</c:v>
                </c:pt>
                <c:pt idx="49">
                  <c:v>887002.6</c:v>
                </c:pt>
                <c:pt idx="50">
                  <c:v>877372.4</c:v>
                </c:pt>
                <c:pt idx="51">
                  <c:v>866556.0</c:v>
                </c:pt>
                <c:pt idx="52">
                  <c:v>873670.4</c:v>
                </c:pt>
                <c:pt idx="53">
                  <c:v>805585.1</c:v>
                </c:pt>
                <c:pt idx="54">
                  <c:v>757844.1</c:v>
                </c:pt>
                <c:pt idx="55">
                  <c:v>684342.0</c:v>
                </c:pt>
                <c:pt idx="56">
                  <c:v>616142.4</c:v>
                </c:pt>
                <c:pt idx="57">
                  <c:v>650505.1</c:v>
                </c:pt>
                <c:pt idx="58">
                  <c:v>668168.7</c:v>
                </c:pt>
                <c:pt idx="59">
                  <c:v>703931.3</c:v>
                </c:pt>
                <c:pt idx="60">
                  <c:v>715839.1</c:v>
                </c:pt>
                <c:pt idx="61">
                  <c:v>705330.3</c:v>
                </c:pt>
                <c:pt idx="62">
                  <c:v>701627.3</c:v>
                </c:pt>
                <c:pt idx="63">
                  <c:v>678417.4</c:v>
                </c:pt>
                <c:pt idx="64">
                  <c:v>655862.8</c:v>
                </c:pt>
                <c:pt idx="65">
                  <c:v>681962.4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EB Actual</c:v>
                </c:pt>
              </c:strCache>
            </c:strRef>
          </c:tx>
          <c:marker>
            <c:symbol val="none"/>
          </c:marker>
          <c:cat>
            <c:strRef>
              <c:f>Sheet1!$A$2:$A$89</c:f>
              <c:strCache>
                <c:ptCount val="88"/>
                <c:pt idx="0">
                  <c:v>Q1-1995</c:v>
                </c:pt>
                <c:pt idx="1">
                  <c:v>Q2-1995</c:v>
                </c:pt>
                <c:pt idx="2">
                  <c:v>Q3-1995</c:v>
                </c:pt>
                <c:pt idx="3">
                  <c:v>Q4-1995</c:v>
                </c:pt>
                <c:pt idx="4">
                  <c:v>Q1-1996</c:v>
                </c:pt>
                <c:pt idx="5">
                  <c:v>Q2-1996</c:v>
                </c:pt>
                <c:pt idx="6">
                  <c:v>Q3-1996</c:v>
                </c:pt>
                <c:pt idx="7">
                  <c:v>Q4-1996</c:v>
                </c:pt>
                <c:pt idx="8">
                  <c:v>Q1-1997</c:v>
                </c:pt>
                <c:pt idx="9">
                  <c:v>Q2-1997</c:v>
                </c:pt>
                <c:pt idx="10">
                  <c:v>Q3-1997</c:v>
                </c:pt>
                <c:pt idx="11">
                  <c:v>Q4-1997</c:v>
                </c:pt>
                <c:pt idx="12">
                  <c:v>Q1-1998</c:v>
                </c:pt>
                <c:pt idx="13">
                  <c:v>Q2-1998</c:v>
                </c:pt>
                <c:pt idx="14">
                  <c:v>Q3-1998</c:v>
                </c:pt>
                <c:pt idx="15">
                  <c:v>Q4-1998</c:v>
                </c:pt>
                <c:pt idx="16">
                  <c:v>Q1-1999</c:v>
                </c:pt>
                <c:pt idx="17">
                  <c:v>Q2-1999</c:v>
                </c:pt>
                <c:pt idx="18">
                  <c:v>Q3-1999</c:v>
                </c:pt>
                <c:pt idx="19">
                  <c:v>Q4-1999</c:v>
                </c:pt>
                <c:pt idx="20">
                  <c:v>Q1-2000</c:v>
                </c:pt>
                <c:pt idx="21">
                  <c:v>Q2-2000</c:v>
                </c:pt>
                <c:pt idx="22">
                  <c:v>Q3-2000</c:v>
                </c:pt>
                <c:pt idx="23">
                  <c:v>Q4-2000</c:v>
                </c:pt>
                <c:pt idx="24">
                  <c:v>Q1-2001</c:v>
                </c:pt>
                <c:pt idx="25">
                  <c:v>Q2-2001</c:v>
                </c:pt>
                <c:pt idx="26">
                  <c:v>Q3-2001</c:v>
                </c:pt>
                <c:pt idx="27">
                  <c:v>Q4-2001</c:v>
                </c:pt>
                <c:pt idx="28">
                  <c:v>Q1-2002</c:v>
                </c:pt>
                <c:pt idx="29">
                  <c:v>Q2-2002</c:v>
                </c:pt>
                <c:pt idx="30">
                  <c:v>Q3-2002</c:v>
                </c:pt>
                <c:pt idx="31">
                  <c:v>Q4-2002</c:v>
                </c:pt>
                <c:pt idx="32">
                  <c:v>Q1-2003</c:v>
                </c:pt>
                <c:pt idx="33">
                  <c:v>Q2-2003</c:v>
                </c:pt>
                <c:pt idx="34">
                  <c:v>Q3-2003</c:v>
                </c:pt>
                <c:pt idx="35">
                  <c:v>Q4-2003</c:v>
                </c:pt>
                <c:pt idx="36">
                  <c:v>Q1-2004</c:v>
                </c:pt>
                <c:pt idx="37">
                  <c:v>Q2-2004</c:v>
                </c:pt>
                <c:pt idx="38">
                  <c:v>Q3-2004</c:v>
                </c:pt>
                <c:pt idx="39">
                  <c:v>Q4-2004</c:v>
                </c:pt>
                <c:pt idx="40">
                  <c:v>Q1-2005</c:v>
                </c:pt>
                <c:pt idx="41">
                  <c:v>Q2-2005</c:v>
                </c:pt>
                <c:pt idx="42">
                  <c:v>Q3-2005</c:v>
                </c:pt>
                <c:pt idx="43">
                  <c:v>Q4-2005</c:v>
                </c:pt>
                <c:pt idx="44">
                  <c:v>Q1-2006</c:v>
                </c:pt>
                <c:pt idx="45">
                  <c:v>Q2-2006</c:v>
                </c:pt>
                <c:pt idx="46">
                  <c:v>Q3-2006</c:v>
                </c:pt>
                <c:pt idx="47">
                  <c:v>Q4-2006</c:v>
                </c:pt>
                <c:pt idx="48">
                  <c:v>Q1-2007</c:v>
                </c:pt>
                <c:pt idx="49">
                  <c:v>Q2-2007</c:v>
                </c:pt>
                <c:pt idx="50">
                  <c:v>Q3-2007</c:v>
                </c:pt>
                <c:pt idx="51">
                  <c:v>Q4-2007</c:v>
                </c:pt>
                <c:pt idx="52">
                  <c:v>Q1-2008</c:v>
                </c:pt>
                <c:pt idx="53">
                  <c:v>Q2-2008</c:v>
                </c:pt>
                <c:pt idx="54">
                  <c:v>Q3-2008</c:v>
                </c:pt>
                <c:pt idx="55">
                  <c:v>Q4-2008</c:v>
                </c:pt>
                <c:pt idx="56">
                  <c:v>Q1-2009</c:v>
                </c:pt>
                <c:pt idx="57">
                  <c:v>Q2-2009</c:v>
                </c:pt>
                <c:pt idx="58">
                  <c:v>Q3-2009</c:v>
                </c:pt>
                <c:pt idx="59">
                  <c:v>Q4-2009</c:v>
                </c:pt>
                <c:pt idx="60">
                  <c:v>Q1-2010</c:v>
                </c:pt>
                <c:pt idx="61">
                  <c:v>Q2-2010</c:v>
                </c:pt>
                <c:pt idx="62">
                  <c:v>Q3-2010</c:v>
                </c:pt>
                <c:pt idx="63">
                  <c:v>Q4-2010</c:v>
                </c:pt>
                <c:pt idx="64">
                  <c:v>Q1-2011</c:v>
                </c:pt>
                <c:pt idx="65">
                  <c:v>Q2-2011</c:v>
                </c:pt>
                <c:pt idx="66">
                  <c:v>Q3-2011</c:v>
                </c:pt>
                <c:pt idx="67">
                  <c:v>Q4-2011</c:v>
                </c:pt>
                <c:pt idx="68">
                  <c:v>Q1-2012</c:v>
                </c:pt>
                <c:pt idx="69">
                  <c:v>Q2-2012</c:v>
                </c:pt>
                <c:pt idx="70">
                  <c:v>Q3-2012</c:v>
                </c:pt>
                <c:pt idx="71">
                  <c:v>Q4-2012</c:v>
                </c:pt>
                <c:pt idx="72">
                  <c:v>Q1-2013</c:v>
                </c:pt>
                <c:pt idx="73">
                  <c:v>Q2-2013</c:v>
                </c:pt>
                <c:pt idx="74">
                  <c:v>Q3-2013</c:v>
                </c:pt>
                <c:pt idx="75">
                  <c:v>Q4-2013</c:v>
                </c:pt>
                <c:pt idx="76">
                  <c:v>Q1-2014</c:v>
                </c:pt>
                <c:pt idx="77">
                  <c:v>Q2-2014</c:v>
                </c:pt>
                <c:pt idx="78">
                  <c:v>Q3-2014</c:v>
                </c:pt>
                <c:pt idx="79">
                  <c:v>Q4-2014</c:v>
                </c:pt>
                <c:pt idx="80">
                  <c:v>Q1-2015</c:v>
                </c:pt>
                <c:pt idx="81">
                  <c:v>Q2-2015</c:v>
                </c:pt>
                <c:pt idx="82">
                  <c:v>Q3-2015</c:v>
                </c:pt>
                <c:pt idx="83">
                  <c:v>Q4-2015</c:v>
                </c:pt>
                <c:pt idx="84">
                  <c:v>Q1-2016</c:v>
                </c:pt>
                <c:pt idx="85">
                  <c:v>Q2-2016</c:v>
                </c:pt>
                <c:pt idx="86">
                  <c:v>Q3-2016</c:v>
                </c:pt>
                <c:pt idx="87">
                  <c:v>Q4-2016</c:v>
                </c:pt>
              </c:strCache>
            </c:strRef>
          </c:cat>
          <c:val>
            <c:numRef>
              <c:f>Sheet1!$C$2:$C$89</c:f>
              <c:numCache>
                <c:formatCode>#,##0.00</c:formatCode>
                <c:ptCount val="88"/>
                <c:pt idx="0">
                  <c:v>191041.3</c:v>
                </c:pt>
                <c:pt idx="1">
                  <c:v>184278.8</c:v>
                </c:pt>
                <c:pt idx="2">
                  <c:v>191030.0</c:v>
                </c:pt>
                <c:pt idx="3">
                  <c:v>190988.9</c:v>
                </c:pt>
                <c:pt idx="4">
                  <c:v>192221.6</c:v>
                </c:pt>
                <c:pt idx="5">
                  <c:v>192762.2</c:v>
                </c:pt>
                <c:pt idx="6">
                  <c:v>196494.2</c:v>
                </c:pt>
                <c:pt idx="7">
                  <c:v>193086.6</c:v>
                </c:pt>
                <c:pt idx="8">
                  <c:v>196273.1</c:v>
                </c:pt>
                <c:pt idx="9">
                  <c:v>207157.1</c:v>
                </c:pt>
                <c:pt idx="10">
                  <c:v>211041.0</c:v>
                </c:pt>
                <c:pt idx="11">
                  <c:v>212338.5</c:v>
                </c:pt>
                <c:pt idx="12">
                  <c:v>214624.3</c:v>
                </c:pt>
                <c:pt idx="13">
                  <c:v>216316.7</c:v>
                </c:pt>
                <c:pt idx="14">
                  <c:v>219147.5</c:v>
                </c:pt>
                <c:pt idx="15">
                  <c:v>225819.3</c:v>
                </c:pt>
                <c:pt idx="16">
                  <c:v>231503.7</c:v>
                </c:pt>
                <c:pt idx="17">
                  <c:v>239199.1</c:v>
                </c:pt>
                <c:pt idx="18">
                  <c:v>249128.5</c:v>
                </c:pt>
                <c:pt idx="19">
                  <c:v>258410.2</c:v>
                </c:pt>
                <c:pt idx="20">
                  <c:v>272896.5</c:v>
                </c:pt>
                <c:pt idx="21">
                  <c:v>291079.0</c:v>
                </c:pt>
                <c:pt idx="22">
                  <c:v>301626.6</c:v>
                </c:pt>
                <c:pt idx="23">
                  <c:v>325599.2</c:v>
                </c:pt>
                <c:pt idx="24">
                  <c:v>333849.9</c:v>
                </c:pt>
                <c:pt idx="25">
                  <c:v>325562.6</c:v>
                </c:pt>
                <c:pt idx="26">
                  <c:v>331872.8</c:v>
                </c:pt>
                <c:pt idx="27">
                  <c:v>336658.0</c:v>
                </c:pt>
                <c:pt idx="28">
                  <c:v>360170.2</c:v>
                </c:pt>
                <c:pt idx="29">
                  <c:v>374657.8</c:v>
                </c:pt>
                <c:pt idx="30">
                  <c:v>383197.2</c:v>
                </c:pt>
                <c:pt idx="31">
                  <c:v>388444.0</c:v>
                </c:pt>
                <c:pt idx="32">
                  <c:v>390022.0</c:v>
                </c:pt>
                <c:pt idx="33">
                  <c:v>399250.9</c:v>
                </c:pt>
                <c:pt idx="34">
                  <c:v>416070.2</c:v>
                </c:pt>
                <c:pt idx="35">
                  <c:v>431996.3</c:v>
                </c:pt>
                <c:pt idx="36">
                  <c:v>447321.9</c:v>
                </c:pt>
                <c:pt idx="37">
                  <c:v>475662.1</c:v>
                </c:pt>
                <c:pt idx="38">
                  <c:v>491581.9</c:v>
                </c:pt>
                <c:pt idx="39">
                  <c:v>516581.5</c:v>
                </c:pt>
                <c:pt idx="40">
                  <c:v>552260.6</c:v>
                </c:pt>
                <c:pt idx="41">
                  <c:v>571675.3</c:v>
                </c:pt>
                <c:pt idx="42">
                  <c:v>589189.4</c:v>
                </c:pt>
                <c:pt idx="43">
                  <c:v>604717.9</c:v>
                </c:pt>
                <c:pt idx="44">
                  <c:v>612362.7</c:v>
                </c:pt>
                <c:pt idx="45">
                  <c:v>606289.1</c:v>
                </c:pt>
                <c:pt idx="46">
                  <c:v>600197.8</c:v>
                </c:pt>
                <c:pt idx="47">
                  <c:v>596291.3</c:v>
                </c:pt>
                <c:pt idx="48">
                  <c:v>643799.3</c:v>
                </c:pt>
                <c:pt idx="49">
                  <c:v>645689.3</c:v>
                </c:pt>
                <c:pt idx="50">
                  <c:v>623418.4</c:v>
                </c:pt>
                <c:pt idx="51">
                  <c:v>567839.9</c:v>
                </c:pt>
                <c:pt idx="52">
                  <c:v>501815.2</c:v>
                </c:pt>
                <c:pt idx="53">
                  <c:v>422192.8</c:v>
                </c:pt>
                <c:pt idx="54">
                  <c:v>348905.3</c:v>
                </c:pt>
                <c:pt idx="55">
                  <c:v>297434.2</c:v>
                </c:pt>
                <c:pt idx="56">
                  <c:v>260933.1</c:v>
                </c:pt>
                <c:pt idx="57">
                  <c:v>265361.3</c:v>
                </c:pt>
                <c:pt idx="58">
                  <c:v>299429.9</c:v>
                </c:pt>
                <c:pt idx="59">
                  <c:v>325058.3</c:v>
                </c:pt>
                <c:pt idx="60">
                  <c:v>337303.5</c:v>
                </c:pt>
                <c:pt idx="61">
                  <c:v>353679.9</c:v>
                </c:pt>
                <c:pt idx="62">
                  <c:v>329862.6</c:v>
                </c:pt>
                <c:pt idx="63">
                  <c:v>320452.8</c:v>
                </c:pt>
                <c:pt idx="64">
                  <c:v>322170.4</c:v>
                </c:pt>
                <c:pt idx="65">
                  <c:v>323749.3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SJ Actual</c:v>
                </c:pt>
              </c:strCache>
            </c:strRef>
          </c:tx>
          <c:marker>
            <c:symbol val="none"/>
          </c:marker>
          <c:cat>
            <c:strRef>
              <c:f>Sheet1!$A$2:$A$89</c:f>
              <c:strCache>
                <c:ptCount val="88"/>
                <c:pt idx="0">
                  <c:v>Q1-1995</c:v>
                </c:pt>
                <c:pt idx="1">
                  <c:v>Q2-1995</c:v>
                </c:pt>
                <c:pt idx="2">
                  <c:v>Q3-1995</c:v>
                </c:pt>
                <c:pt idx="3">
                  <c:v>Q4-1995</c:v>
                </c:pt>
                <c:pt idx="4">
                  <c:v>Q1-1996</c:v>
                </c:pt>
                <c:pt idx="5">
                  <c:v>Q2-1996</c:v>
                </c:pt>
                <c:pt idx="6">
                  <c:v>Q3-1996</c:v>
                </c:pt>
                <c:pt idx="7">
                  <c:v>Q4-1996</c:v>
                </c:pt>
                <c:pt idx="8">
                  <c:v>Q1-1997</c:v>
                </c:pt>
                <c:pt idx="9">
                  <c:v>Q2-1997</c:v>
                </c:pt>
                <c:pt idx="10">
                  <c:v>Q3-1997</c:v>
                </c:pt>
                <c:pt idx="11">
                  <c:v>Q4-1997</c:v>
                </c:pt>
                <c:pt idx="12">
                  <c:v>Q1-1998</c:v>
                </c:pt>
                <c:pt idx="13">
                  <c:v>Q2-1998</c:v>
                </c:pt>
                <c:pt idx="14">
                  <c:v>Q3-1998</c:v>
                </c:pt>
                <c:pt idx="15">
                  <c:v>Q4-1998</c:v>
                </c:pt>
                <c:pt idx="16">
                  <c:v>Q1-1999</c:v>
                </c:pt>
                <c:pt idx="17">
                  <c:v>Q2-1999</c:v>
                </c:pt>
                <c:pt idx="18">
                  <c:v>Q3-1999</c:v>
                </c:pt>
                <c:pt idx="19">
                  <c:v>Q4-1999</c:v>
                </c:pt>
                <c:pt idx="20">
                  <c:v>Q1-2000</c:v>
                </c:pt>
                <c:pt idx="21">
                  <c:v>Q2-2000</c:v>
                </c:pt>
                <c:pt idx="22">
                  <c:v>Q3-2000</c:v>
                </c:pt>
                <c:pt idx="23">
                  <c:v>Q4-2000</c:v>
                </c:pt>
                <c:pt idx="24">
                  <c:v>Q1-2001</c:v>
                </c:pt>
                <c:pt idx="25">
                  <c:v>Q2-2001</c:v>
                </c:pt>
                <c:pt idx="26">
                  <c:v>Q3-2001</c:v>
                </c:pt>
                <c:pt idx="27">
                  <c:v>Q4-2001</c:v>
                </c:pt>
                <c:pt idx="28">
                  <c:v>Q1-2002</c:v>
                </c:pt>
                <c:pt idx="29">
                  <c:v>Q2-2002</c:v>
                </c:pt>
                <c:pt idx="30">
                  <c:v>Q3-2002</c:v>
                </c:pt>
                <c:pt idx="31">
                  <c:v>Q4-2002</c:v>
                </c:pt>
                <c:pt idx="32">
                  <c:v>Q1-2003</c:v>
                </c:pt>
                <c:pt idx="33">
                  <c:v>Q2-2003</c:v>
                </c:pt>
                <c:pt idx="34">
                  <c:v>Q3-2003</c:v>
                </c:pt>
                <c:pt idx="35">
                  <c:v>Q4-2003</c:v>
                </c:pt>
                <c:pt idx="36">
                  <c:v>Q1-2004</c:v>
                </c:pt>
                <c:pt idx="37">
                  <c:v>Q2-2004</c:v>
                </c:pt>
                <c:pt idx="38">
                  <c:v>Q3-2004</c:v>
                </c:pt>
                <c:pt idx="39">
                  <c:v>Q4-2004</c:v>
                </c:pt>
                <c:pt idx="40">
                  <c:v>Q1-2005</c:v>
                </c:pt>
                <c:pt idx="41">
                  <c:v>Q2-2005</c:v>
                </c:pt>
                <c:pt idx="42">
                  <c:v>Q3-2005</c:v>
                </c:pt>
                <c:pt idx="43">
                  <c:v>Q4-2005</c:v>
                </c:pt>
                <c:pt idx="44">
                  <c:v>Q1-2006</c:v>
                </c:pt>
                <c:pt idx="45">
                  <c:v>Q2-2006</c:v>
                </c:pt>
                <c:pt idx="46">
                  <c:v>Q3-2006</c:v>
                </c:pt>
                <c:pt idx="47">
                  <c:v>Q4-2006</c:v>
                </c:pt>
                <c:pt idx="48">
                  <c:v>Q1-2007</c:v>
                </c:pt>
                <c:pt idx="49">
                  <c:v>Q2-2007</c:v>
                </c:pt>
                <c:pt idx="50">
                  <c:v>Q3-2007</c:v>
                </c:pt>
                <c:pt idx="51">
                  <c:v>Q4-2007</c:v>
                </c:pt>
                <c:pt idx="52">
                  <c:v>Q1-2008</c:v>
                </c:pt>
                <c:pt idx="53">
                  <c:v>Q2-2008</c:v>
                </c:pt>
                <c:pt idx="54">
                  <c:v>Q3-2008</c:v>
                </c:pt>
                <c:pt idx="55">
                  <c:v>Q4-2008</c:v>
                </c:pt>
                <c:pt idx="56">
                  <c:v>Q1-2009</c:v>
                </c:pt>
                <c:pt idx="57">
                  <c:v>Q2-2009</c:v>
                </c:pt>
                <c:pt idx="58">
                  <c:v>Q3-2009</c:v>
                </c:pt>
                <c:pt idx="59">
                  <c:v>Q4-2009</c:v>
                </c:pt>
                <c:pt idx="60">
                  <c:v>Q1-2010</c:v>
                </c:pt>
                <c:pt idx="61">
                  <c:v>Q2-2010</c:v>
                </c:pt>
                <c:pt idx="62">
                  <c:v>Q3-2010</c:v>
                </c:pt>
                <c:pt idx="63">
                  <c:v>Q4-2010</c:v>
                </c:pt>
                <c:pt idx="64">
                  <c:v>Q1-2011</c:v>
                </c:pt>
                <c:pt idx="65">
                  <c:v>Q2-2011</c:v>
                </c:pt>
                <c:pt idx="66">
                  <c:v>Q3-2011</c:v>
                </c:pt>
                <c:pt idx="67">
                  <c:v>Q4-2011</c:v>
                </c:pt>
                <c:pt idx="68">
                  <c:v>Q1-2012</c:v>
                </c:pt>
                <c:pt idx="69">
                  <c:v>Q2-2012</c:v>
                </c:pt>
                <c:pt idx="70">
                  <c:v>Q3-2012</c:v>
                </c:pt>
                <c:pt idx="71">
                  <c:v>Q4-2012</c:v>
                </c:pt>
                <c:pt idx="72">
                  <c:v>Q1-2013</c:v>
                </c:pt>
                <c:pt idx="73">
                  <c:v>Q2-2013</c:v>
                </c:pt>
                <c:pt idx="74">
                  <c:v>Q3-2013</c:v>
                </c:pt>
                <c:pt idx="75">
                  <c:v>Q4-2013</c:v>
                </c:pt>
                <c:pt idx="76">
                  <c:v>Q1-2014</c:v>
                </c:pt>
                <c:pt idx="77">
                  <c:v>Q2-2014</c:v>
                </c:pt>
                <c:pt idx="78">
                  <c:v>Q3-2014</c:v>
                </c:pt>
                <c:pt idx="79">
                  <c:v>Q4-2014</c:v>
                </c:pt>
                <c:pt idx="80">
                  <c:v>Q1-2015</c:v>
                </c:pt>
                <c:pt idx="81">
                  <c:v>Q2-2015</c:v>
                </c:pt>
                <c:pt idx="82">
                  <c:v>Q3-2015</c:v>
                </c:pt>
                <c:pt idx="83">
                  <c:v>Q4-2015</c:v>
                </c:pt>
                <c:pt idx="84">
                  <c:v>Q1-2016</c:v>
                </c:pt>
                <c:pt idx="85">
                  <c:v>Q2-2016</c:v>
                </c:pt>
                <c:pt idx="86">
                  <c:v>Q3-2016</c:v>
                </c:pt>
                <c:pt idx="87">
                  <c:v>Q4-2016</c:v>
                </c:pt>
              </c:strCache>
            </c:strRef>
          </c:cat>
          <c:val>
            <c:numRef>
              <c:f>Sheet1!$D$2:$D$89</c:f>
              <c:numCache>
                <c:formatCode>#,##0.00</c:formatCode>
                <c:ptCount val="88"/>
                <c:pt idx="0">
                  <c:v>235479.2</c:v>
                </c:pt>
                <c:pt idx="1">
                  <c:v>238718.2</c:v>
                </c:pt>
                <c:pt idx="2">
                  <c:v>245281.5</c:v>
                </c:pt>
                <c:pt idx="3">
                  <c:v>249990.7</c:v>
                </c:pt>
                <c:pt idx="4">
                  <c:v>249489.4</c:v>
                </c:pt>
                <c:pt idx="5">
                  <c:v>252897.6</c:v>
                </c:pt>
                <c:pt idx="6">
                  <c:v>258021.2</c:v>
                </c:pt>
                <c:pt idx="7">
                  <c:v>261391.5</c:v>
                </c:pt>
                <c:pt idx="8">
                  <c:v>272677.4</c:v>
                </c:pt>
                <c:pt idx="9">
                  <c:v>281464.3</c:v>
                </c:pt>
                <c:pt idx="10">
                  <c:v>291087.7</c:v>
                </c:pt>
                <c:pt idx="11">
                  <c:v>300902.8</c:v>
                </c:pt>
                <c:pt idx="12">
                  <c:v>299492.6</c:v>
                </c:pt>
                <c:pt idx="13">
                  <c:v>319720.1</c:v>
                </c:pt>
                <c:pt idx="14">
                  <c:v>318740.5</c:v>
                </c:pt>
                <c:pt idx="15">
                  <c:v>323542.7</c:v>
                </c:pt>
                <c:pt idx="16">
                  <c:v>335716.7</c:v>
                </c:pt>
                <c:pt idx="17">
                  <c:v>350699.1</c:v>
                </c:pt>
                <c:pt idx="18">
                  <c:v>370418.1</c:v>
                </c:pt>
                <c:pt idx="19">
                  <c:v>388770.3</c:v>
                </c:pt>
                <c:pt idx="20">
                  <c:v>423656.5</c:v>
                </c:pt>
                <c:pt idx="21">
                  <c:v>454675.2</c:v>
                </c:pt>
                <c:pt idx="22">
                  <c:v>473075.6</c:v>
                </c:pt>
                <c:pt idx="23">
                  <c:v>503716.8</c:v>
                </c:pt>
                <c:pt idx="24">
                  <c:v>504103.9</c:v>
                </c:pt>
                <c:pt idx="25">
                  <c:v>459575.3</c:v>
                </c:pt>
                <c:pt idx="26">
                  <c:v>458869.2</c:v>
                </c:pt>
                <c:pt idx="27">
                  <c:v>452029.4</c:v>
                </c:pt>
                <c:pt idx="28">
                  <c:v>474272.7</c:v>
                </c:pt>
                <c:pt idx="29">
                  <c:v>489289.4</c:v>
                </c:pt>
                <c:pt idx="30">
                  <c:v>491507.8</c:v>
                </c:pt>
                <c:pt idx="31">
                  <c:v>489905.5</c:v>
                </c:pt>
                <c:pt idx="32">
                  <c:v>474114.7</c:v>
                </c:pt>
                <c:pt idx="33">
                  <c:v>484969.2</c:v>
                </c:pt>
                <c:pt idx="34">
                  <c:v>507151.5</c:v>
                </c:pt>
                <c:pt idx="35">
                  <c:v>521221.7</c:v>
                </c:pt>
                <c:pt idx="36">
                  <c:v>539939.8</c:v>
                </c:pt>
                <c:pt idx="37">
                  <c:v>562252.3</c:v>
                </c:pt>
                <c:pt idx="38">
                  <c:v>581353.9</c:v>
                </c:pt>
                <c:pt idx="39">
                  <c:v>612538.9</c:v>
                </c:pt>
                <c:pt idx="40">
                  <c:v>651093.1</c:v>
                </c:pt>
                <c:pt idx="41">
                  <c:v>669990.9</c:v>
                </c:pt>
                <c:pt idx="42">
                  <c:v>693866.4</c:v>
                </c:pt>
                <c:pt idx="43">
                  <c:v>718803.9</c:v>
                </c:pt>
                <c:pt idx="44">
                  <c:v>736042.9</c:v>
                </c:pt>
                <c:pt idx="45">
                  <c:v>723462.9</c:v>
                </c:pt>
                <c:pt idx="46">
                  <c:v>720301.2</c:v>
                </c:pt>
                <c:pt idx="47">
                  <c:v>733545.1</c:v>
                </c:pt>
                <c:pt idx="48">
                  <c:v>751019.2</c:v>
                </c:pt>
                <c:pt idx="49">
                  <c:v>768696.1</c:v>
                </c:pt>
                <c:pt idx="50">
                  <c:v>776889.6</c:v>
                </c:pt>
                <c:pt idx="51">
                  <c:v>768180.0</c:v>
                </c:pt>
                <c:pt idx="52">
                  <c:v>751801.6</c:v>
                </c:pt>
                <c:pt idx="53">
                  <c:v>679139.4</c:v>
                </c:pt>
                <c:pt idx="54">
                  <c:v>576248.4</c:v>
                </c:pt>
                <c:pt idx="55">
                  <c:v>485408.5</c:v>
                </c:pt>
                <c:pt idx="56">
                  <c:v>433279.5</c:v>
                </c:pt>
                <c:pt idx="57">
                  <c:v>446030.1</c:v>
                </c:pt>
                <c:pt idx="58">
                  <c:v>505293.8</c:v>
                </c:pt>
                <c:pt idx="59">
                  <c:v>533285.1</c:v>
                </c:pt>
                <c:pt idx="60">
                  <c:v>532426.1</c:v>
                </c:pt>
                <c:pt idx="61">
                  <c:v>552579.1</c:v>
                </c:pt>
                <c:pt idx="62">
                  <c:v>542831.3</c:v>
                </c:pt>
                <c:pt idx="63">
                  <c:v>532883.2</c:v>
                </c:pt>
                <c:pt idx="64">
                  <c:v>516690.7</c:v>
                </c:pt>
                <c:pt idx="65">
                  <c:v>537873.8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SF Forecast</c:v>
                </c:pt>
              </c:strCache>
            </c:strRef>
          </c:tx>
          <c:spPr>
            <a:ln>
              <a:solidFill>
                <a:srgbClr val="FFCC66"/>
              </a:solidFill>
            </a:ln>
          </c:spPr>
          <c:marker>
            <c:symbol val="none"/>
          </c:marker>
          <c:cat>
            <c:strRef>
              <c:f>Sheet1!$A$2:$A$89</c:f>
              <c:strCache>
                <c:ptCount val="88"/>
                <c:pt idx="0">
                  <c:v>Q1-1995</c:v>
                </c:pt>
                <c:pt idx="1">
                  <c:v>Q2-1995</c:v>
                </c:pt>
                <c:pt idx="2">
                  <c:v>Q3-1995</c:v>
                </c:pt>
                <c:pt idx="3">
                  <c:v>Q4-1995</c:v>
                </c:pt>
                <c:pt idx="4">
                  <c:v>Q1-1996</c:v>
                </c:pt>
                <c:pt idx="5">
                  <c:v>Q2-1996</c:v>
                </c:pt>
                <c:pt idx="6">
                  <c:v>Q3-1996</c:v>
                </c:pt>
                <c:pt idx="7">
                  <c:v>Q4-1996</c:v>
                </c:pt>
                <c:pt idx="8">
                  <c:v>Q1-1997</c:v>
                </c:pt>
                <c:pt idx="9">
                  <c:v>Q2-1997</c:v>
                </c:pt>
                <c:pt idx="10">
                  <c:v>Q3-1997</c:v>
                </c:pt>
                <c:pt idx="11">
                  <c:v>Q4-1997</c:v>
                </c:pt>
                <c:pt idx="12">
                  <c:v>Q1-1998</c:v>
                </c:pt>
                <c:pt idx="13">
                  <c:v>Q2-1998</c:v>
                </c:pt>
                <c:pt idx="14">
                  <c:v>Q3-1998</c:v>
                </c:pt>
                <c:pt idx="15">
                  <c:v>Q4-1998</c:v>
                </c:pt>
                <c:pt idx="16">
                  <c:v>Q1-1999</c:v>
                </c:pt>
                <c:pt idx="17">
                  <c:v>Q2-1999</c:v>
                </c:pt>
                <c:pt idx="18">
                  <c:v>Q3-1999</c:v>
                </c:pt>
                <c:pt idx="19">
                  <c:v>Q4-1999</c:v>
                </c:pt>
                <c:pt idx="20">
                  <c:v>Q1-2000</c:v>
                </c:pt>
                <c:pt idx="21">
                  <c:v>Q2-2000</c:v>
                </c:pt>
                <c:pt idx="22">
                  <c:v>Q3-2000</c:v>
                </c:pt>
                <c:pt idx="23">
                  <c:v>Q4-2000</c:v>
                </c:pt>
                <c:pt idx="24">
                  <c:v>Q1-2001</c:v>
                </c:pt>
                <c:pt idx="25">
                  <c:v>Q2-2001</c:v>
                </c:pt>
                <c:pt idx="26">
                  <c:v>Q3-2001</c:v>
                </c:pt>
                <c:pt idx="27">
                  <c:v>Q4-2001</c:v>
                </c:pt>
                <c:pt idx="28">
                  <c:v>Q1-2002</c:v>
                </c:pt>
                <c:pt idx="29">
                  <c:v>Q2-2002</c:v>
                </c:pt>
                <c:pt idx="30">
                  <c:v>Q3-2002</c:v>
                </c:pt>
                <c:pt idx="31">
                  <c:v>Q4-2002</c:v>
                </c:pt>
                <c:pt idx="32">
                  <c:v>Q1-2003</c:v>
                </c:pt>
                <c:pt idx="33">
                  <c:v>Q2-2003</c:v>
                </c:pt>
                <c:pt idx="34">
                  <c:v>Q3-2003</c:v>
                </c:pt>
                <c:pt idx="35">
                  <c:v>Q4-2003</c:v>
                </c:pt>
                <c:pt idx="36">
                  <c:v>Q1-2004</c:v>
                </c:pt>
                <c:pt idx="37">
                  <c:v>Q2-2004</c:v>
                </c:pt>
                <c:pt idx="38">
                  <c:v>Q3-2004</c:v>
                </c:pt>
                <c:pt idx="39">
                  <c:v>Q4-2004</c:v>
                </c:pt>
                <c:pt idx="40">
                  <c:v>Q1-2005</c:v>
                </c:pt>
                <c:pt idx="41">
                  <c:v>Q2-2005</c:v>
                </c:pt>
                <c:pt idx="42">
                  <c:v>Q3-2005</c:v>
                </c:pt>
                <c:pt idx="43">
                  <c:v>Q4-2005</c:v>
                </c:pt>
                <c:pt idx="44">
                  <c:v>Q1-2006</c:v>
                </c:pt>
                <c:pt idx="45">
                  <c:v>Q2-2006</c:v>
                </c:pt>
                <c:pt idx="46">
                  <c:v>Q3-2006</c:v>
                </c:pt>
                <c:pt idx="47">
                  <c:v>Q4-2006</c:v>
                </c:pt>
                <c:pt idx="48">
                  <c:v>Q1-2007</c:v>
                </c:pt>
                <c:pt idx="49">
                  <c:v>Q2-2007</c:v>
                </c:pt>
                <c:pt idx="50">
                  <c:v>Q3-2007</c:v>
                </c:pt>
                <c:pt idx="51">
                  <c:v>Q4-2007</c:v>
                </c:pt>
                <c:pt idx="52">
                  <c:v>Q1-2008</c:v>
                </c:pt>
                <c:pt idx="53">
                  <c:v>Q2-2008</c:v>
                </c:pt>
                <c:pt idx="54">
                  <c:v>Q3-2008</c:v>
                </c:pt>
                <c:pt idx="55">
                  <c:v>Q4-2008</c:v>
                </c:pt>
                <c:pt idx="56">
                  <c:v>Q1-2009</c:v>
                </c:pt>
                <c:pt idx="57">
                  <c:v>Q2-2009</c:v>
                </c:pt>
                <c:pt idx="58">
                  <c:v>Q3-2009</c:v>
                </c:pt>
                <c:pt idx="59">
                  <c:v>Q4-2009</c:v>
                </c:pt>
                <c:pt idx="60">
                  <c:v>Q1-2010</c:v>
                </c:pt>
                <c:pt idx="61">
                  <c:v>Q2-2010</c:v>
                </c:pt>
                <c:pt idx="62">
                  <c:v>Q3-2010</c:v>
                </c:pt>
                <c:pt idx="63">
                  <c:v>Q4-2010</c:v>
                </c:pt>
                <c:pt idx="64">
                  <c:v>Q1-2011</c:v>
                </c:pt>
                <c:pt idx="65">
                  <c:v>Q2-2011</c:v>
                </c:pt>
                <c:pt idx="66">
                  <c:v>Q3-2011</c:v>
                </c:pt>
                <c:pt idx="67">
                  <c:v>Q4-2011</c:v>
                </c:pt>
                <c:pt idx="68">
                  <c:v>Q1-2012</c:v>
                </c:pt>
                <c:pt idx="69">
                  <c:v>Q2-2012</c:v>
                </c:pt>
                <c:pt idx="70">
                  <c:v>Q3-2012</c:v>
                </c:pt>
                <c:pt idx="71">
                  <c:v>Q4-2012</c:v>
                </c:pt>
                <c:pt idx="72">
                  <c:v>Q1-2013</c:v>
                </c:pt>
                <c:pt idx="73">
                  <c:v>Q2-2013</c:v>
                </c:pt>
                <c:pt idx="74">
                  <c:v>Q3-2013</c:v>
                </c:pt>
                <c:pt idx="75">
                  <c:v>Q4-2013</c:v>
                </c:pt>
                <c:pt idx="76">
                  <c:v>Q1-2014</c:v>
                </c:pt>
                <c:pt idx="77">
                  <c:v>Q2-2014</c:v>
                </c:pt>
                <c:pt idx="78">
                  <c:v>Q3-2014</c:v>
                </c:pt>
                <c:pt idx="79">
                  <c:v>Q4-2014</c:v>
                </c:pt>
                <c:pt idx="80">
                  <c:v>Q1-2015</c:v>
                </c:pt>
                <c:pt idx="81">
                  <c:v>Q2-2015</c:v>
                </c:pt>
                <c:pt idx="82">
                  <c:v>Q3-2015</c:v>
                </c:pt>
                <c:pt idx="83">
                  <c:v>Q4-2015</c:v>
                </c:pt>
                <c:pt idx="84">
                  <c:v>Q1-2016</c:v>
                </c:pt>
                <c:pt idx="85">
                  <c:v>Q2-2016</c:v>
                </c:pt>
                <c:pt idx="86">
                  <c:v>Q3-2016</c:v>
                </c:pt>
                <c:pt idx="87">
                  <c:v>Q4-2016</c:v>
                </c:pt>
              </c:strCache>
            </c:strRef>
          </c:cat>
          <c:val>
            <c:numRef>
              <c:f>Sheet1!$E$2:$E$89</c:f>
              <c:numCache>
                <c:formatCode>General</c:formatCode>
                <c:ptCount val="88"/>
                <c:pt idx="66" formatCode="#,##0.00">
                  <c:v>687317.1</c:v>
                </c:pt>
                <c:pt idx="67" formatCode="#,##0.00">
                  <c:v>692353.5</c:v>
                </c:pt>
                <c:pt idx="68" formatCode="#,##0.00">
                  <c:v>697257.0</c:v>
                </c:pt>
                <c:pt idx="69" formatCode="#,##0.00">
                  <c:v>702303.1</c:v>
                </c:pt>
                <c:pt idx="70" formatCode="#,##0.00">
                  <c:v>707359.3</c:v>
                </c:pt>
                <c:pt idx="71" formatCode="#,##0.00">
                  <c:v>712538.6</c:v>
                </c:pt>
                <c:pt idx="72" formatCode="#,##0.00">
                  <c:v>717669.1</c:v>
                </c:pt>
                <c:pt idx="73" formatCode="#,##0.00">
                  <c:v>722767.3</c:v>
                </c:pt>
                <c:pt idx="74" formatCode="#,##0.00">
                  <c:v>727915.1</c:v>
                </c:pt>
                <c:pt idx="75" formatCode="#,##0.00">
                  <c:v>733151.9</c:v>
                </c:pt>
                <c:pt idx="76" formatCode="#,##0.00">
                  <c:v>738708.7</c:v>
                </c:pt>
                <c:pt idx="77" formatCode="#,##0.00">
                  <c:v>744481.5</c:v>
                </c:pt>
                <c:pt idx="78" formatCode="#,##0.00">
                  <c:v>750421.4</c:v>
                </c:pt>
                <c:pt idx="79" formatCode="#,##0.00">
                  <c:v>756527.2</c:v>
                </c:pt>
                <c:pt idx="80" formatCode="#,##0.00">
                  <c:v>762918.1</c:v>
                </c:pt>
                <c:pt idx="81" formatCode="#,##0.00">
                  <c:v>769503.7</c:v>
                </c:pt>
                <c:pt idx="82" formatCode="#,##0.00">
                  <c:v>776234.9</c:v>
                </c:pt>
                <c:pt idx="83" formatCode="#,##0.00">
                  <c:v>783105.2</c:v>
                </c:pt>
                <c:pt idx="84" formatCode="#,##0.00">
                  <c:v>790157.1</c:v>
                </c:pt>
                <c:pt idx="85" formatCode="#,##0.00">
                  <c:v>797289.5</c:v>
                </c:pt>
                <c:pt idx="86" formatCode="#,##0.00">
                  <c:v>804453.0</c:v>
                </c:pt>
                <c:pt idx="87" formatCode="#,##0.00">
                  <c:v>811643.8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EB Forecast</c:v>
                </c:pt>
              </c:strCache>
            </c:strRef>
          </c:tx>
          <c:marker>
            <c:symbol val="none"/>
          </c:marker>
          <c:cat>
            <c:strRef>
              <c:f>Sheet1!$A$2:$A$89</c:f>
              <c:strCache>
                <c:ptCount val="88"/>
                <c:pt idx="0">
                  <c:v>Q1-1995</c:v>
                </c:pt>
                <c:pt idx="1">
                  <c:v>Q2-1995</c:v>
                </c:pt>
                <c:pt idx="2">
                  <c:v>Q3-1995</c:v>
                </c:pt>
                <c:pt idx="3">
                  <c:v>Q4-1995</c:v>
                </c:pt>
                <c:pt idx="4">
                  <c:v>Q1-1996</c:v>
                </c:pt>
                <c:pt idx="5">
                  <c:v>Q2-1996</c:v>
                </c:pt>
                <c:pt idx="6">
                  <c:v>Q3-1996</c:v>
                </c:pt>
                <c:pt idx="7">
                  <c:v>Q4-1996</c:v>
                </c:pt>
                <c:pt idx="8">
                  <c:v>Q1-1997</c:v>
                </c:pt>
                <c:pt idx="9">
                  <c:v>Q2-1997</c:v>
                </c:pt>
                <c:pt idx="10">
                  <c:v>Q3-1997</c:v>
                </c:pt>
                <c:pt idx="11">
                  <c:v>Q4-1997</c:v>
                </c:pt>
                <c:pt idx="12">
                  <c:v>Q1-1998</c:v>
                </c:pt>
                <c:pt idx="13">
                  <c:v>Q2-1998</c:v>
                </c:pt>
                <c:pt idx="14">
                  <c:v>Q3-1998</c:v>
                </c:pt>
                <c:pt idx="15">
                  <c:v>Q4-1998</c:v>
                </c:pt>
                <c:pt idx="16">
                  <c:v>Q1-1999</c:v>
                </c:pt>
                <c:pt idx="17">
                  <c:v>Q2-1999</c:v>
                </c:pt>
                <c:pt idx="18">
                  <c:v>Q3-1999</c:v>
                </c:pt>
                <c:pt idx="19">
                  <c:v>Q4-1999</c:v>
                </c:pt>
                <c:pt idx="20">
                  <c:v>Q1-2000</c:v>
                </c:pt>
                <c:pt idx="21">
                  <c:v>Q2-2000</c:v>
                </c:pt>
                <c:pt idx="22">
                  <c:v>Q3-2000</c:v>
                </c:pt>
                <c:pt idx="23">
                  <c:v>Q4-2000</c:v>
                </c:pt>
                <c:pt idx="24">
                  <c:v>Q1-2001</c:v>
                </c:pt>
                <c:pt idx="25">
                  <c:v>Q2-2001</c:v>
                </c:pt>
                <c:pt idx="26">
                  <c:v>Q3-2001</c:v>
                </c:pt>
                <c:pt idx="27">
                  <c:v>Q4-2001</c:v>
                </c:pt>
                <c:pt idx="28">
                  <c:v>Q1-2002</c:v>
                </c:pt>
                <c:pt idx="29">
                  <c:v>Q2-2002</c:v>
                </c:pt>
                <c:pt idx="30">
                  <c:v>Q3-2002</c:v>
                </c:pt>
                <c:pt idx="31">
                  <c:v>Q4-2002</c:v>
                </c:pt>
                <c:pt idx="32">
                  <c:v>Q1-2003</c:v>
                </c:pt>
                <c:pt idx="33">
                  <c:v>Q2-2003</c:v>
                </c:pt>
                <c:pt idx="34">
                  <c:v>Q3-2003</c:v>
                </c:pt>
                <c:pt idx="35">
                  <c:v>Q4-2003</c:v>
                </c:pt>
                <c:pt idx="36">
                  <c:v>Q1-2004</c:v>
                </c:pt>
                <c:pt idx="37">
                  <c:v>Q2-2004</c:v>
                </c:pt>
                <c:pt idx="38">
                  <c:v>Q3-2004</c:v>
                </c:pt>
                <c:pt idx="39">
                  <c:v>Q4-2004</c:v>
                </c:pt>
                <c:pt idx="40">
                  <c:v>Q1-2005</c:v>
                </c:pt>
                <c:pt idx="41">
                  <c:v>Q2-2005</c:v>
                </c:pt>
                <c:pt idx="42">
                  <c:v>Q3-2005</c:v>
                </c:pt>
                <c:pt idx="43">
                  <c:v>Q4-2005</c:v>
                </c:pt>
                <c:pt idx="44">
                  <c:v>Q1-2006</c:v>
                </c:pt>
                <c:pt idx="45">
                  <c:v>Q2-2006</c:v>
                </c:pt>
                <c:pt idx="46">
                  <c:v>Q3-2006</c:v>
                </c:pt>
                <c:pt idx="47">
                  <c:v>Q4-2006</c:v>
                </c:pt>
                <c:pt idx="48">
                  <c:v>Q1-2007</c:v>
                </c:pt>
                <c:pt idx="49">
                  <c:v>Q2-2007</c:v>
                </c:pt>
                <c:pt idx="50">
                  <c:v>Q3-2007</c:v>
                </c:pt>
                <c:pt idx="51">
                  <c:v>Q4-2007</c:v>
                </c:pt>
                <c:pt idx="52">
                  <c:v>Q1-2008</c:v>
                </c:pt>
                <c:pt idx="53">
                  <c:v>Q2-2008</c:v>
                </c:pt>
                <c:pt idx="54">
                  <c:v>Q3-2008</c:v>
                </c:pt>
                <c:pt idx="55">
                  <c:v>Q4-2008</c:v>
                </c:pt>
                <c:pt idx="56">
                  <c:v>Q1-2009</c:v>
                </c:pt>
                <c:pt idx="57">
                  <c:v>Q2-2009</c:v>
                </c:pt>
                <c:pt idx="58">
                  <c:v>Q3-2009</c:v>
                </c:pt>
                <c:pt idx="59">
                  <c:v>Q4-2009</c:v>
                </c:pt>
                <c:pt idx="60">
                  <c:v>Q1-2010</c:v>
                </c:pt>
                <c:pt idx="61">
                  <c:v>Q2-2010</c:v>
                </c:pt>
                <c:pt idx="62">
                  <c:v>Q3-2010</c:v>
                </c:pt>
                <c:pt idx="63">
                  <c:v>Q4-2010</c:v>
                </c:pt>
                <c:pt idx="64">
                  <c:v>Q1-2011</c:v>
                </c:pt>
                <c:pt idx="65">
                  <c:v>Q2-2011</c:v>
                </c:pt>
                <c:pt idx="66">
                  <c:v>Q3-2011</c:v>
                </c:pt>
                <c:pt idx="67">
                  <c:v>Q4-2011</c:v>
                </c:pt>
                <c:pt idx="68">
                  <c:v>Q1-2012</c:v>
                </c:pt>
                <c:pt idx="69">
                  <c:v>Q2-2012</c:v>
                </c:pt>
                <c:pt idx="70">
                  <c:v>Q3-2012</c:v>
                </c:pt>
                <c:pt idx="71">
                  <c:v>Q4-2012</c:v>
                </c:pt>
                <c:pt idx="72">
                  <c:v>Q1-2013</c:v>
                </c:pt>
                <c:pt idx="73">
                  <c:v>Q2-2013</c:v>
                </c:pt>
                <c:pt idx="74">
                  <c:v>Q3-2013</c:v>
                </c:pt>
                <c:pt idx="75">
                  <c:v>Q4-2013</c:v>
                </c:pt>
                <c:pt idx="76">
                  <c:v>Q1-2014</c:v>
                </c:pt>
                <c:pt idx="77">
                  <c:v>Q2-2014</c:v>
                </c:pt>
                <c:pt idx="78">
                  <c:v>Q3-2014</c:v>
                </c:pt>
                <c:pt idx="79">
                  <c:v>Q4-2014</c:v>
                </c:pt>
                <c:pt idx="80">
                  <c:v>Q1-2015</c:v>
                </c:pt>
                <c:pt idx="81">
                  <c:v>Q2-2015</c:v>
                </c:pt>
                <c:pt idx="82">
                  <c:v>Q3-2015</c:v>
                </c:pt>
                <c:pt idx="83">
                  <c:v>Q4-2015</c:v>
                </c:pt>
                <c:pt idx="84">
                  <c:v>Q1-2016</c:v>
                </c:pt>
                <c:pt idx="85">
                  <c:v>Q2-2016</c:v>
                </c:pt>
                <c:pt idx="86">
                  <c:v>Q3-2016</c:v>
                </c:pt>
                <c:pt idx="87">
                  <c:v>Q4-2016</c:v>
                </c:pt>
              </c:strCache>
            </c:strRef>
          </c:cat>
          <c:val>
            <c:numRef>
              <c:f>Sheet1!$F$2:$F$89</c:f>
              <c:numCache>
                <c:formatCode>General</c:formatCode>
                <c:ptCount val="88"/>
                <c:pt idx="66" formatCode="#,##0.00">
                  <c:v>323100.2</c:v>
                </c:pt>
                <c:pt idx="67" formatCode="#,##0.00">
                  <c:v>327015.0</c:v>
                </c:pt>
                <c:pt idx="68" formatCode="#,##0.00">
                  <c:v>331188.9</c:v>
                </c:pt>
                <c:pt idx="69" formatCode="#,##0.00">
                  <c:v>335723.1</c:v>
                </c:pt>
                <c:pt idx="70" formatCode="#,##0.00">
                  <c:v>340389.7</c:v>
                </c:pt>
                <c:pt idx="71" formatCode="#,##0.00">
                  <c:v>345098.3</c:v>
                </c:pt>
                <c:pt idx="72" formatCode="#,##0.00">
                  <c:v>349670.1</c:v>
                </c:pt>
                <c:pt idx="73" formatCode="#,##0.00">
                  <c:v>354047.2</c:v>
                </c:pt>
                <c:pt idx="74" formatCode="#,##0.00">
                  <c:v>358194.9</c:v>
                </c:pt>
                <c:pt idx="75" formatCode="#,##0.00">
                  <c:v>362181.7</c:v>
                </c:pt>
                <c:pt idx="76" formatCode="#,##0.00">
                  <c:v>366385.0</c:v>
                </c:pt>
                <c:pt idx="77" formatCode="#,##0.00">
                  <c:v>370777.9</c:v>
                </c:pt>
                <c:pt idx="78" formatCode="#,##0.00">
                  <c:v>375420.4</c:v>
                </c:pt>
                <c:pt idx="79" formatCode="#,##0.00">
                  <c:v>380237.1</c:v>
                </c:pt>
                <c:pt idx="80" formatCode="#,##0.00">
                  <c:v>385208.9</c:v>
                </c:pt>
                <c:pt idx="81" formatCode="#,##0.00">
                  <c:v>390265.7</c:v>
                </c:pt>
                <c:pt idx="82" formatCode="#,##0.00">
                  <c:v>395386.3</c:v>
                </c:pt>
                <c:pt idx="83" formatCode="#,##0.00">
                  <c:v>400534.2</c:v>
                </c:pt>
                <c:pt idx="84" formatCode="#,##0.00">
                  <c:v>405736.0</c:v>
                </c:pt>
                <c:pt idx="85" formatCode="#,##0.00">
                  <c:v>410915.5</c:v>
                </c:pt>
                <c:pt idx="86" formatCode="#,##0.00">
                  <c:v>416039.3</c:v>
                </c:pt>
                <c:pt idx="87" formatCode="#,##0.00">
                  <c:v>421059.6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SJ Forecast</c:v>
                </c:pt>
              </c:strCache>
            </c:strRef>
          </c:tx>
          <c:marker>
            <c:symbol val="none"/>
          </c:marker>
          <c:cat>
            <c:strRef>
              <c:f>Sheet1!$A$2:$A$89</c:f>
              <c:strCache>
                <c:ptCount val="88"/>
                <c:pt idx="0">
                  <c:v>Q1-1995</c:v>
                </c:pt>
                <c:pt idx="1">
                  <c:v>Q2-1995</c:v>
                </c:pt>
                <c:pt idx="2">
                  <c:v>Q3-1995</c:v>
                </c:pt>
                <c:pt idx="3">
                  <c:v>Q4-1995</c:v>
                </c:pt>
                <c:pt idx="4">
                  <c:v>Q1-1996</c:v>
                </c:pt>
                <c:pt idx="5">
                  <c:v>Q2-1996</c:v>
                </c:pt>
                <c:pt idx="6">
                  <c:v>Q3-1996</c:v>
                </c:pt>
                <c:pt idx="7">
                  <c:v>Q4-1996</c:v>
                </c:pt>
                <c:pt idx="8">
                  <c:v>Q1-1997</c:v>
                </c:pt>
                <c:pt idx="9">
                  <c:v>Q2-1997</c:v>
                </c:pt>
                <c:pt idx="10">
                  <c:v>Q3-1997</c:v>
                </c:pt>
                <c:pt idx="11">
                  <c:v>Q4-1997</c:v>
                </c:pt>
                <c:pt idx="12">
                  <c:v>Q1-1998</c:v>
                </c:pt>
                <c:pt idx="13">
                  <c:v>Q2-1998</c:v>
                </c:pt>
                <c:pt idx="14">
                  <c:v>Q3-1998</c:v>
                </c:pt>
                <c:pt idx="15">
                  <c:v>Q4-1998</c:v>
                </c:pt>
                <c:pt idx="16">
                  <c:v>Q1-1999</c:v>
                </c:pt>
                <c:pt idx="17">
                  <c:v>Q2-1999</c:v>
                </c:pt>
                <c:pt idx="18">
                  <c:v>Q3-1999</c:v>
                </c:pt>
                <c:pt idx="19">
                  <c:v>Q4-1999</c:v>
                </c:pt>
                <c:pt idx="20">
                  <c:v>Q1-2000</c:v>
                </c:pt>
                <c:pt idx="21">
                  <c:v>Q2-2000</c:v>
                </c:pt>
                <c:pt idx="22">
                  <c:v>Q3-2000</c:v>
                </c:pt>
                <c:pt idx="23">
                  <c:v>Q4-2000</c:v>
                </c:pt>
                <c:pt idx="24">
                  <c:v>Q1-2001</c:v>
                </c:pt>
                <c:pt idx="25">
                  <c:v>Q2-2001</c:v>
                </c:pt>
                <c:pt idx="26">
                  <c:v>Q3-2001</c:v>
                </c:pt>
                <c:pt idx="27">
                  <c:v>Q4-2001</c:v>
                </c:pt>
                <c:pt idx="28">
                  <c:v>Q1-2002</c:v>
                </c:pt>
                <c:pt idx="29">
                  <c:v>Q2-2002</c:v>
                </c:pt>
                <c:pt idx="30">
                  <c:v>Q3-2002</c:v>
                </c:pt>
                <c:pt idx="31">
                  <c:v>Q4-2002</c:v>
                </c:pt>
                <c:pt idx="32">
                  <c:v>Q1-2003</c:v>
                </c:pt>
                <c:pt idx="33">
                  <c:v>Q2-2003</c:v>
                </c:pt>
                <c:pt idx="34">
                  <c:v>Q3-2003</c:v>
                </c:pt>
                <c:pt idx="35">
                  <c:v>Q4-2003</c:v>
                </c:pt>
                <c:pt idx="36">
                  <c:v>Q1-2004</c:v>
                </c:pt>
                <c:pt idx="37">
                  <c:v>Q2-2004</c:v>
                </c:pt>
                <c:pt idx="38">
                  <c:v>Q3-2004</c:v>
                </c:pt>
                <c:pt idx="39">
                  <c:v>Q4-2004</c:v>
                </c:pt>
                <c:pt idx="40">
                  <c:v>Q1-2005</c:v>
                </c:pt>
                <c:pt idx="41">
                  <c:v>Q2-2005</c:v>
                </c:pt>
                <c:pt idx="42">
                  <c:v>Q3-2005</c:v>
                </c:pt>
                <c:pt idx="43">
                  <c:v>Q4-2005</c:v>
                </c:pt>
                <c:pt idx="44">
                  <c:v>Q1-2006</c:v>
                </c:pt>
                <c:pt idx="45">
                  <c:v>Q2-2006</c:v>
                </c:pt>
                <c:pt idx="46">
                  <c:v>Q3-2006</c:v>
                </c:pt>
                <c:pt idx="47">
                  <c:v>Q4-2006</c:v>
                </c:pt>
                <c:pt idx="48">
                  <c:v>Q1-2007</c:v>
                </c:pt>
                <c:pt idx="49">
                  <c:v>Q2-2007</c:v>
                </c:pt>
                <c:pt idx="50">
                  <c:v>Q3-2007</c:v>
                </c:pt>
                <c:pt idx="51">
                  <c:v>Q4-2007</c:v>
                </c:pt>
                <c:pt idx="52">
                  <c:v>Q1-2008</c:v>
                </c:pt>
                <c:pt idx="53">
                  <c:v>Q2-2008</c:v>
                </c:pt>
                <c:pt idx="54">
                  <c:v>Q3-2008</c:v>
                </c:pt>
                <c:pt idx="55">
                  <c:v>Q4-2008</c:v>
                </c:pt>
                <c:pt idx="56">
                  <c:v>Q1-2009</c:v>
                </c:pt>
                <c:pt idx="57">
                  <c:v>Q2-2009</c:v>
                </c:pt>
                <c:pt idx="58">
                  <c:v>Q3-2009</c:v>
                </c:pt>
                <c:pt idx="59">
                  <c:v>Q4-2009</c:v>
                </c:pt>
                <c:pt idx="60">
                  <c:v>Q1-2010</c:v>
                </c:pt>
                <c:pt idx="61">
                  <c:v>Q2-2010</c:v>
                </c:pt>
                <c:pt idx="62">
                  <c:v>Q3-2010</c:v>
                </c:pt>
                <c:pt idx="63">
                  <c:v>Q4-2010</c:v>
                </c:pt>
                <c:pt idx="64">
                  <c:v>Q1-2011</c:v>
                </c:pt>
                <c:pt idx="65">
                  <c:v>Q2-2011</c:v>
                </c:pt>
                <c:pt idx="66">
                  <c:v>Q3-2011</c:v>
                </c:pt>
                <c:pt idx="67">
                  <c:v>Q4-2011</c:v>
                </c:pt>
                <c:pt idx="68">
                  <c:v>Q1-2012</c:v>
                </c:pt>
                <c:pt idx="69">
                  <c:v>Q2-2012</c:v>
                </c:pt>
                <c:pt idx="70">
                  <c:v>Q3-2012</c:v>
                </c:pt>
                <c:pt idx="71">
                  <c:v>Q4-2012</c:v>
                </c:pt>
                <c:pt idx="72">
                  <c:v>Q1-2013</c:v>
                </c:pt>
                <c:pt idx="73">
                  <c:v>Q2-2013</c:v>
                </c:pt>
                <c:pt idx="74">
                  <c:v>Q3-2013</c:v>
                </c:pt>
                <c:pt idx="75">
                  <c:v>Q4-2013</c:v>
                </c:pt>
                <c:pt idx="76">
                  <c:v>Q1-2014</c:v>
                </c:pt>
                <c:pt idx="77">
                  <c:v>Q2-2014</c:v>
                </c:pt>
                <c:pt idx="78">
                  <c:v>Q3-2014</c:v>
                </c:pt>
                <c:pt idx="79">
                  <c:v>Q4-2014</c:v>
                </c:pt>
                <c:pt idx="80">
                  <c:v>Q1-2015</c:v>
                </c:pt>
                <c:pt idx="81">
                  <c:v>Q2-2015</c:v>
                </c:pt>
                <c:pt idx="82">
                  <c:v>Q3-2015</c:v>
                </c:pt>
                <c:pt idx="83">
                  <c:v>Q4-2015</c:v>
                </c:pt>
                <c:pt idx="84">
                  <c:v>Q1-2016</c:v>
                </c:pt>
                <c:pt idx="85">
                  <c:v>Q2-2016</c:v>
                </c:pt>
                <c:pt idx="86">
                  <c:v>Q3-2016</c:v>
                </c:pt>
                <c:pt idx="87">
                  <c:v>Q4-2016</c:v>
                </c:pt>
              </c:strCache>
            </c:strRef>
          </c:cat>
          <c:val>
            <c:numRef>
              <c:f>Sheet1!$G$2:$G$89</c:f>
              <c:numCache>
                <c:formatCode>General</c:formatCode>
                <c:ptCount val="88"/>
                <c:pt idx="66" formatCode="#,##0.00">
                  <c:v>541889.8</c:v>
                </c:pt>
                <c:pt idx="67" formatCode="#,##0.00">
                  <c:v>544795.7</c:v>
                </c:pt>
                <c:pt idx="68" formatCode="#,##0.00">
                  <c:v>546257.4</c:v>
                </c:pt>
                <c:pt idx="69" formatCode="#,##0.00">
                  <c:v>549743.4</c:v>
                </c:pt>
                <c:pt idx="70" formatCode="#,##0.00">
                  <c:v>553906.9</c:v>
                </c:pt>
                <c:pt idx="71" formatCode="#,##0.00">
                  <c:v>558983.9</c:v>
                </c:pt>
                <c:pt idx="72" formatCode="#,##0.00">
                  <c:v>564183.2</c:v>
                </c:pt>
                <c:pt idx="73" formatCode="#,##0.00">
                  <c:v>569377.7</c:v>
                </c:pt>
                <c:pt idx="74" formatCode="#,##0.00">
                  <c:v>574713.4</c:v>
                </c:pt>
                <c:pt idx="75" formatCode="#,##0.00">
                  <c:v>580332.1</c:v>
                </c:pt>
                <c:pt idx="76" formatCode="#,##0.00">
                  <c:v>587303.4</c:v>
                </c:pt>
                <c:pt idx="77" formatCode="#,##0.00">
                  <c:v>595114.4</c:v>
                </c:pt>
                <c:pt idx="78" formatCode="#,##0.00">
                  <c:v>603591.9</c:v>
                </c:pt>
                <c:pt idx="79" formatCode="#,##0.00">
                  <c:v>612550.5</c:v>
                </c:pt>
                <c:pt idx="80" formatCode="#,##0.00">
                  <c:v>622107.1</c:v>
                </c:pt>
                <c:pt idx="81" formatCode="#,##0.00">
                  <c:v>631924.0</c:v>
                </c:pt>
                <c:pt idx="82" formatCode="#,##0.00">
                  <c:v>641904.9</c:v>
                </c:pt>
                <c:pt idx="83" formatCode="#,##0.00">
                  <c:v>652031.7</c:v>
                </c:pt>
                <c:pt idx="84" formatCode="#,##0.00">
                  <c:v>662460.7</c:v>
                </c:pt>
                <c:pt idx="85" formatCode="#,##0.00">
                  <c:v>672848.7</c:v>
                </c:pt>
                <c:pt idx="86" formatCode="#,##0.00">
                  <c:v>683092.5</c:v>
                </c:pt>
                <c:pt idx="87" formatCode="#,##0.00">
                  <c:v>693163.8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5956216"/>
        <c:axId val="1065594200"/>
      </c:lineChart>
      <c:catAx>
        <c:axId val="10659562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065594200"/>
        <c:crosses val="autoZero"/>
        <c:auto val="1"/>
        <c:lblAlgn val="ctr"/>
        <c:lblOffset val="100"/>
        <c:tickLblSkip val="4"/>
        <c:noMultiLvlLbl val="0"/>
      </c:catAx>
      <c:valAx>
        <c:axId val="106559420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065956216"/>
        <c:crosses val="autoZero"/>
        <c:crossBetween val="between"/>
        <c:dispUnits>
          <c:builtInUnit val="thousand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en-US" dirty="0" smtClean="0"/>
                    <a:t>Thousands of Dollars</a:t>
                  </a:r>
                  <a:endParaRPr lang="en-US" dirty="0"/>
                </a:p>
              </c:rich>
            </c:tx>
          </c:dispUnitsLbl>
        </c:dispUnits>
      </c:valAx>
    </c:plotArea>
    <c:legend>
      <c:legendPos val="b"/>
      <c:layout>
        <c:manualLayout>
          <c:xMode val="edge"/>
          <c:yMode val="edge"/>
          <c:x val="0.0883480825958702"/>
          <c:y val="0.926739701015634"/>
          <c:w val="0.9"/>
          <c:h val="0.066013922172771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EB!$A$3</c:f>
              <c:strCache>
                <c:ptCount val="1"/>
                <c:pt idx="0">
                  <c:v>San Francisco (MD)</c:v>
                </c:pt>
              </c:strCache>
            </c:strRef>
          </c:tx>
          <c:spPr>
            <a:ln>
              <a:solidFill>
                <a:srgbClr val="EF9011"/>
              </a:solidFill>
            </a:ln>
          </c:spPr>
          <c:marker>
            <c:symbol val="none"/>
          </c:marker>
          <c:cat>
            <c:strRef>
              <c:f>EB!$B$2:$BU$2</c:f>
              <c:strCache>
                <c:ptCount val="72"/>
                <c:pt idx="1">
                  <c:v>1994Q1</c:v>
                </c:pt>
                <c:pt idx="2">
                  <c:v>1994Q2</c:v>
                </c:pt>
                <c:pt idx="3">
                  <c:v>1994Q3</c:v>
                </c:pt>
                <c:pt idx="4">
                  <c:v>1994Q4</c:v>
                </c:pt>
                <c:pt idx="5">
                  <c:v>1995Q1</c:v>
                </c:pt>
                <c:pt idx="6">
                  <c:v>1995Q2</c:v>
                </c:pt>
                <c:pt idx="7">
                  <c:v>1995Q3</c:v>
                </c:pt>
                <c:pt idx="8">
                  <c:v>1995Q4</c:v>
                </c:pt>
                <c:pt idx="9">
                  <c:v>1996Q1</c:v>
                </c:pt>
                <c:pt idx="10">
                  <c:v>1996Q2</c:v>
                </c:pt>
                <c:pt idx="11">
                  <c:v>1996Q3</c:v>
                </c:pt>
                <c:pt idx="12">
                  <c:v>1996Q4</c:v>
                </c:pt>
                <c:pt idx="13">
                  <c:v>1997Q1</c:v>
                </c:pt>
                <c:pt idx="14">
                  <c:v>1997Q2</c:v>
                </c:pt>
                <c:pt idx="15">
                  <c:v>1997Q3</c:v>
                </c:pt>
                <c:pt idx="16">
                  <c:v>1997Q4</c:v>
                </c:pt>
                <c:pt idx="17">
                  <c:v>1998Q1</c:v>
                </c:pt>
                <c:pt idx="18">
                  <c:v>1998Q2</c:v>
                </c:pt>
                <c:pt idx="19">
                  <c:v>1998Q3</c:v>
                </c:pt>
                <c:pt idx="20">
                  <c:v>1998Q4</c:v>
                </c:pt>
                <c:pt idx="21">
                  <c:v>1999Q1</c:v>
                </c:pt>
                <c:pt idx="22">
                  <c:v>1999Q2</c:v>
                </c:pt>
                <c:pt idx="23">
                  <c:v>1999Q3</c:v>
                </c:pt>
                <c:pt idx="24">
                  <c:v>1999Q4</c:v>
                </c:pt>
                <c:pt idx="25">
                  <c:v>2000Q1</c:v>
                </c:pt>
                <c:pt idx="26">
                  <c:v>2000Q2</c:v>
                </c:pt>
                <c:pt idx="27">
                  <c:v>2000Q3</c:v>
                </c:pt>
                <c:pt idx="28">
                  <c:v>2000Q4</c:v>
                </c:pt>
                <c:pt idx="29">
                  <c:v>2001Q1</c:v>
                </c:pt>
                <c:pt idx="30">
                  <c:v>2001Q2</c:v>
                </c:pt>
                <c:pt idx="31">
                  <c:v>2001Q3</c:v>
                </c:pt>
                <c:pt idx="32">
                  <c:v>2001Q4</c:v>
                </c:pt>
                <c:pt idx="33">
                  <c:v>2002Q1</c:v>
                </c:pt>
                <c:pt idx="34">
                  <c:v>2002Q2</c:v>
                </c:pt>
                <c:pt idx="35">
                  <c:v>2002Q3</c:v>
                </c:pt>
                <c:pt idx="36">
                  <c:v>2002Q4</c:v>
                </c:pt>
                <c:pt idx="37">
                  <c:v>2003Q1</c:v>
                </c:pt>
                <c:pt idx="38">
                  <c:v>2003Q2</c:v>
                </c:pt>
                <c:pt idx="39">
                  <c:v>2003Q3</c:v>
                </c:pt>
                <c:pt idx="40">
                  <c:v>2003Q4</c:v>
                </c:pt>
                <c:pt idx="41">
                  <c:v>2004Q1</c:v>
                </c:pt>
                <c:pt idx="42">
                  <c:v>2004Q2</c:v>
                </c:pt>
                <c:pt idx="43">
                  <c:v>2004Q3</c:v>
                </c:pt>
                <c:pt idx="44">
                  <c:v>2004Q4</c:v>
                </c:pt>
                <c:pt idx="45">
                  <c:v>2005Q1</c:v>
                </c:pt>
                <c:pt idx="46">
                  <c:v>2005Q2</c:v>
                </c:pt>
                <c:pt idx="47">
                  <c:v>2005Q3</c:v>
                </c:pt>
                <c:pt idx="48">
                  <c:v>2005Q4</c:v>
                </c:pt>
                <c:pt idx="49">
                  <c:v>2006Q1</c:v>
                </c:pt>
                <c:pt idx="50">
                  <c:v>2006Q2</c:v>
                </c:pt>
                <c:pt idx="51">
                  <c:v>2006Q3</c:v>
                </c:pt>
                <c:pt idx="52">
                  <c:v>2006Q4</c:v>
                </c:pt>
                <c:pt idx="53">
                  <c:v>2007Q1</c:v>
                </c:pt>
                <c:pt idx="54">
                  <c:v>2007Q2</c:v>
                </c:pt>
                <c:pt idx="55">
                  <c:v>2007Q3</c:v>
                </c:pt>
                <c:pt idx="56">
                  <c:v>2007Q4</c:v>
                </c:pt>
                <c:pt idx="57">
                  <c:v>2008Q1</c:v>
                </c:pt>
                <c:pt idx="58">
                  <c:v>2008Q2</c:v>
                </c:pt>
                <c:pt idx="59">
                  <c:v>2008Q3</c:v>
                </c:pt>
                <c:pt idx="60">
                  <c:v>2008Q4</c:v>
                </c:pt>
                <c:pt idx="61">
                  <c:v>2009Q1</c:v>
                </c:pt>
                <c:pt idx="62">
                  <c:v>2009Q2</c:v>
                </c:pt>
                <c:pt idx="63">
                  <c:v>2009Q3</c:v>
                </c:pt>
                <c:pt idx="64">
                  <c:v>2009Q4</c:v>
                </c:pt>
                <c:pt idx="65">
                  <c:v>2010Q1</c:v>
                </c:pt>
                <c:pt idx="66">
                  <c:v>2010Q2</c:v>
                </c:pt>
                <c:pt idx="67">
                  <c:v>2010Q3</c:v>
                </c:pt>
                <c:pt idx="68">
                  <c:v>2010Q4</c:v>
                </c:pt>
                <c:pt idx="69">
                  <c:v>2011Q1</c:v>
                </c:pt>
                <c:pt idx="70">
                  <c:v>2011Q2</c:v>
                </c:pt>
                <c:pt idx="71">
                  <c:v>2011Q3</c:v>
                </c:pt>
              </c:strCache>
            </c:strRef>
          </c:cat>
          <c:val>
            <c:numRef>
              <c:f>EB!$B$3:$BU$3</c:f>
              <c:numCache>
                <c:formatCode>0.0</c:formatCode>
                <c:ptCount val="72"/>
                <c:pt idx="1">
                  <c:v>0.535540531366835</c:v>
                </c:pt>
                <c:pt idx="2">
                  <c:v>0.522969157391088</c:v>
                </c:pt>
                <c:pt idx="3">
                  <c:v>0.505369233825042</c:v>
                </c:pt>
                <c:pt idx="4">
                  <c:v>0.412341066404512</c:v>
                </c:pt>
                <c:pt idx="5">
                  <c:v>0.344455646935476</c:v>
                </c:pt>
                <c:pt idx="6">
                  <c:v>0.397255417633615</c:v>
                </c:pt>
                <c:pt idx="7">
                  <c:v>0.37462694447727</c:v>
                </c:pt>
                <c:pt idx="8">
                  <c:v>0.37462694447727</c:v>
                </c:pt>
                <c:pt idx="9">
                  <c:v>0.432455264765707</c:v>
                </c:pt>
                <c:pt idx="10">
                  <c:v>0.409826791609362</c:v>
                </c:pt>
                <c:pt idx="11">
                  <c:v>0.334398547754878</c:v>
                </c:pt>
                <c:pt idx="12">
                  <c:v>0.284113051851889</c:v>
                </c:pt>
                <c:pt idx="13">
                  <c:v>0.304227250213085</c:v>
                </c:pt>
                <c:pt idx="14">
                  <c:v>0.211199082792555</c:v>
                </c:pt>
                <c:pt idx="15">
                  <c:v>0.216227632382854</c:v>
                </c:pt>
                <c:pt idx="16">
                  <c:v>0.191084884431359</c:v>
                </c:pt>
                <c:pt idx="17">
                  <c:v>0.155885037299267</c:v>
                </c:pt>
                <c:pt idx="18">
                  <c:v>0.133256564142921</c:v>
                </c:pt>
                <c:pt idx="19">
                  <c:v>0.098056717010829</c:v>
                </c:pt>
                <c:pt idx="20">
                  <c:v>0.105599541396277</c:v>
                </c:pt>
                <c:pt idx="21">
                  <c:v>0.0829710682399322</c:v>
                </c:pt>
                <c:pt idx="22">
                  <c:v>0.0603425950835871</c:v>
                </c:pt>
                <c:pt idx="23">
                  <c:v>0.0729139690593344</c:v>
                </c:pt>
                <c:pt idx="24">
                  <c:v>0.0301712975417935</c:v>
                </c:pt>
                <c:pt idx="25">
                  <c:v>0.0351998471320924</c:v>
                </c:pt>
                <c:pt idx="26">
                  <c:v>0.0301712975417935</c:v>
                </c:pt>
                <c:pt idx="27">
                  <c:v>0.0276570227466441</c:v>
                </c:pt>
                <c:pt idx="28">
                  <c:v>0.0351998471320924</c:v>
                </c:pt>
                <c:pt idx="29">
                  <c:v>0.0125713739757473</c:v>
                </c:pt>
                <c:pt idx="30">
                  <c:v>0.0150856487708968</c:v>
                </c:pt>
                <c:pt idx="31">
                  <c:v>0.0226284731563451</c:v>
                </c:pt>
                <c:pt idx="32">
                  <c:v>0.0553140454932881</c:v>
                </c:pt>
                <c:pt idx="33">
                  <c:v>0.0402283967223914</c:v>
                </c:pt>
                <c:pt idx="34">
                  <c:v>0.0553140454932881</c:v>
                </c:pt>
                <c:pt idx="35">
                  <c:v>0.065371144673886</c:v>
                </c:pt>
                <c:pt idx="36">
                  <c:v>0.0804567934447827</c:v>
                </c:pt>
                <c:pt idx="37">
                  <c:v>0.0829710682399322</c:v>
                </c:pt>
                <c:pt idx="38">
                  <c:v>0.0703996942641849</c:v>
                </c:pt>
                <c:pt idx="39">
                  <c:v>0.0905138926253806</c:v>
                </c:pt>
                <c:pt idx="40">
                  <c:v>0.0804567934447827</c:v>
                </c:pt>
                <c:pt idx="41">
                  <c:v>0.0502854959029892</c:v>
                </c:pt>
                <c:pt idx="42">
                  <c:v>0.0553140454932881</c:v>
                </c:pt>
                <c:pt idx="43">
                  <c:v>0.0603425950835871</c:v>
                </c:pt>
                <c:pt idx="44">
                  <c:v>0.0477712211078398</c:v>
                </c:pt>
                <c:pt idx="45">
                  <c:v>0.0527997706981387</c:v>
                </c:pt>
                <c:pt idx="46">
                  <c:v>0.0251427479514946</c:v>
                </c:pt>
                <c:pt idx="47">
                  <c:v>0.0553140454932881</c:v>
                </c:pt>
                <c:pt idx="48">
                  <c:v>0.0351998471320924</c:v>
                </c:pt>
                <c:pt idx="49">
                  <c:v>0.032685572336943</c:v>
                </c:pt>
                <c:pt idx="50">
                  <c:v>0.065371144673886</c:v>
                </c:pt>
                <c:pt idx="51">
                  <c:v>0.113142365781726</c:v>
                </c:pt>
                <c:pt idx="52">
                  <c:v>0.150856487708968</c:v>
                </c:pt>
                <c:pt idx="53">
                  <c:v>0.289141601442188</c:v>
                </c:pt>
                <c:pt idx="54">
                  <c:v>0.334398547754878</c:v>
                </c:pt>
                <c:pt idx="55">
                  <c:v>0.51542633300564</c:v>
                </c:pt>
                <c:pt idx="56">
                  <c:v>0.55816900452318</c:v>
                </c:pt>
                <c:pt idx="57">
                  <c:v>0.920224575024703</c:v>
                </c:pt>
                <c:pt idx="58">
                  <c:v>1.111309459456062</c:v>
                </c:pt>
                <c:pt idx="59">
                  <c:v>1.63930716643745</c:v>
                </c:pt>
                <c:pt idx="60">
                  <c:v>1.050966864372475</c:v>
                </c:pt>
                <c:pt idx="61">
                  <c:v>0.960452971747094</c:v>
                </c:pt>
                <c:pt idx="62">
                  <c:v>1.050966864372475</c:v>
                </c:pt>
                <c:pt idx="63">
                  <c:v>1.221937550442638</c:v>
                </c:pt>
                <c:pt idx="64">
                  <c:v>1.21188045126204</c:v>
                </c:pt>
                <c:pt idx="65">
                  <c:v>1.204337626876592</c:v>
                </c:pt>
                <c:pt idx="66">
                  <c:v>1.12388083343181</c:v>
                </c:pt>
                <c:pt idx="67">
                  <c:v>1.21188045126204</c:v>
                </c:pt>
                <c:pt idx="68">
                  <c:v>1.010738467650083</c:v>
                </c:pt>
                <c:pt idx="69">
                  <c:v>1.12639510822696</c:v>
                </c:pt>
                <c:pt idx="70">
                  <c:v>0.950395872566496</c:v>
                </c:pt>
                <c:pt idx="71">
                  <c:v>1.083652436709418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EB!$A$4</c:f>
              <c:strCache>
                <c:ptCount val="1"/>
                <c:pt idx="0">
                  <c:v>Oakland (MD)</c:v>
                </c:pt>
              </c:strCache>
            </c:strRef>
          </c:tx>
          <c:marker>
            <c:symbol val="none"/>
          </c:marker>
          <c:cat>
            <c:strRef>
              <c:f>EB!$B$2:$BU$2</c:f>
              <c:strCache>
                <c:ptCount val="72"/>
                <c:pt idx="1">
                  <c:v>1994Q1</c:v>
                </c:pt>
                <c:pt idx="2">
                  <c:v>1994Q2</c:v>
                </c:pt>
                <c:pt idx="3">
                  <c:v>1994Q3</c:v>
                </c:pt>
                <c:pt idx="4">
                  <c:v>1994Q4</c:v>
                </c:pt>
                <c:pt idx="5">
                  <c:v>1995Q1</c:v>
                </c:pt>
                <c:pt idx="6">
                  <c:v>1995Q2</c:v>
                </c:pt>
                <c:pt idx="7">
                  <c:v>1995Q3</c:v>
                </c:pt>
                <c:pt idx="8">
                  <c:v>1995Q4</c:v>
                </c:pt>
                <c:pt idx="9">
                  <c:v>1996Q1</c:v>
                </c:pt>
                <c:pt idx="10">
                  <c:v>1996Q2</c:v>
                </c:pt>
                <c:pt idx="11">
                  <c:v>1996Q3</c:v>
                </c:pt>
                <c:pt idx="12">
                  <c:v>1996Q4</c:v>
                </c:pt>
                <c:pt idx="13">
                  <c:v>1997Q1</c:v>
                </c:pt>
                <c:pt idx="14">
                  <c:v>1997Q2</c:v>
                </c:pt>
                <c:pt idx="15">
                  <c:v>1997Q3</c:v>
                </c:pt>
                <c:pt idx="16">
                  <c:v>1997Q4</c:v>
                </c:pt>
                <c:pt idx="17">
                  <c:v>1998Q1</c:v>
                </c:pt>
                <c:pt idx="18">
                  <c:v>1998Q2</c:v>
                </c:pt>
                <c:pt idx="19">
                  <c:v>1998Q3</c:v>
                </c:pt>
                <c:pt idx="20">
                  <c:v>1998Q4</c:v>
                </c:pt>
                <c:pt idx="21">
                  <c:v>1999Q1</c:v>
                </c:pt>
                <c:pt idx="22">
                  <c:v>1999Q2</c:v>
                </c:pt>
                <c:pt idx="23">
                  <c:v>1999Q3</c:v>
                </c:pt>
                <c:pt idx="24">
                  <c:v>1999Q4</c:v>
                </c:pt>
                <c:pt idx="25">
                  <c:v>2000Q1</c:v>
                </c:pt>
                <c:pt idx="26">
                  <c:v>2000Q2</c:v>
                </c:pt>
                <c:pt idx="27">
                  <c:v>2000Q3</c:v>
                </c:pt>
                <c:pt idx="28">
                  <c:v>2000Q4</c:v>
                </c:pt>
                <c:pt idx="29">
                  <c:v>2001Q1</c:v>
                </c:pt>
                <c:pt idx="30">
                  <c:v>2001Q2</c:v>
                </c:pt>
                <c:pt idx="31">
                  <c:v>2001Q3</c:v>
                </c:pt>
                <c:pt idx="32">
                  <c:v>2001Q4</c:v>
                </c:pt>
                <c:pt idx="33">
                  <c:v>2002Q1</c:v>
                </c:pt>
                <c:pt idx="34">
                  <c:v>2002Q2</c:v>
                </c:pt>
                <c:pt idx="35">
                  <c:v>2002Q3</c:v>
                </c:pt>
                <c:pt idx="36">
                  <c:v>2002Q4</c:v>
                </c:pt>
                <c:pt idx="37">
                  <c:v>2003Q1</c:v>
                </c:pt>
                <c:pt idx="38">
                  <c:v>2003Q2</c:v>
                </c:pt>
                <c:pt idx="39">
                  <c:v>2003Q3</c:v>
                </c:pt>
                <c:pt idx="40">
                  <c:v>2003Q4</c:v>
                </c:pt>
                <c:pt idx="41">
                  <c:v>2004Q1</c:v>
                </c:pt>
                <c:pt idx="42">
                  <c:v>2004Q2</c:v>
                </c:pt>
                <c:pt idx="43">
                  <c:v>2004Q3</c:v>
                </c:pt>
                <c:pt idx="44">
                  <c:v>2004Q4</c:v>
                </c:pt>
                <c:pt idx="45">
                  <c:v>2005Q1</c:v>
                </c:pt>
                <c:pt idx="46">
                  <c:v>2005Q2</c:v>
                </c:pt>
                <c:pt idx="47">
                  <c:v>2005Q3</c:v>
                </c:pt>
                <c:pt idx="48">
                  <c:v>2005Q4</c:v>
                </c:pt>
                <c:pt idx="49">
                  <c:v>2006Q1</c:v>
                </c:pt>
                <c:pt idx="50">
                  <c:v>2006Q2</c:v>
                </c:pt>
                <c:pt idx="51">
                  <c:v>2006Q3</c:v>
                </c:pt>
                <c:pt idx="52">
                  <c:v>2006Q4</c:v>
                </c:pt>
                <c:pt idx="53">
                  <c:v>2007Q1</c:v>
                </c:pt>
                <c:pt idx="54">
                  <c:v>2007Q2</c:v>
                </c:pt>
                <c:pt idx="55">
                  <c:v>2007Q3</c:v>
                </c:pt>
                <c:pt idx="56">
                  <c:v>2007Q4</c:v>
                </c:pt>
                <c:pt idx="57">
                  <c:v>2008Q1</c:v>
                </c:pt>
                <c:pt idx="58">
                  <c:v>2008Q2</c:v>
                </c:pt>
                <c:pt idx="59">
                  <c:v>2008Q3</c:v>
                </c:pt>
                <c:pt idx="60">
                  <c:v>2008Q4</c:v>
                </c:pt>
                <c:pt idx="61">
                  <c:v>2009Q1</c:v>
                </c:pt>
                <c:pt idx="62">
                  <c:v>2009Q2</c:v>
                </c:pt>
                <c:pt idx="63">
                  <c:v>2009Q3</c:v>
                </c:pt>
                <c:pt idx="64">
                  <c:v>2009Q4</c:v>
                </c:pt>
                <c:pt idx="65">
                  <c:v>2010Q1</c:v>
                </c:pt>
                <c:pt idx="66">
                  <c:v>2010Q2</c:v>
                </c:pt>
                <c:pt idx="67">
                  <c:v>2010Q3</c:v>
                </c:pt>
                <c:pt idx="68">
                  <c:v>2010Q4</c:v>
                </c:pt>
                <c:pt idx="69">
                  <c:v>2011Q1</c:v>
                </c:pt>
                <c:pt idx="70">
                  <c:v>2011Q2</c:v>
                </c:pt>
                <c:pt idx="71">
                  <c:v>2011Q3</c:v>
                </c:pt>
              </c:strCache>
            </c:strRef>
          </c:cat>
          <c:val>
            <c:numRef>
              <c:f>EB!$B$4:$BU$4</c:f>
              <c:numCache>
                <c:formatCode>0.0</c:formatCode>
                <c:ptCount val="72"/>
                <c:pt idx="1">
                  <c:v>0.763890217642479</c:v>
                </c:pt>
                <c:pt idx="2">
                  <c:v>0.813933122073778</c:v>
                </c:pt>
                <c:pt idx="3">
                  <c:v>0.741812465687494</c:v>
                </c:pt>
                <c:pt idx="4">
                  <c:v>0.744756165948159</c:v>
                </c:pt>
                <c:pt idx="5">
                  <c:v>0.755059116860485</c:v>
                </c:pt>
                <c:pt idx="6">
                  <c:v>0.719734713732509</c:v>
                </c:pt>
                <c:pt idx="7">
                  <c:v>0.797742770640122</c:v>
                </c:pt>
                <c:pt idx="8">
                  <c:v>0.780080569076134</c:v>
                </c:pt>
                <c:pt idx="9">
                  <c:v>0.92285003171837</c:v>
                </c:pt>
                <c:pt idx="10">
                  <c:v>0.88458192832973</c:v>
                </c:pt>
                <c:pt idx="11">
                  <c:v>0.983195887061996</c:v>
                </c:pt>
                <c:pt idx="12">
                  <c:v>0.866919726765742</c:v>
                </c:pt>
                <c:pt idx="13">
                  <c:v>0.959646284976679</c:v>
                </c:pt>
                <c:pt idx="14">
                  <c:v>0.874278977417404</c:v>
                </c:pt>
                <c:pt idx="15">
                  <c:v>0.953758884455349</c:v>
                </c:pt>
                <c:pt idx="16">
                  <c:v>0.787439819727796</c:v>
                </c:pt>
                <c:pt idx="17">
                  <c:v>0.743284315817826</c:v>
                </c:pt>
                <c:pt idx="18">
                  <c:v>0.627008155521572</c:v>
                </c:pt>
                <c:pt idx="19">
                  <c:v>0.490126093400666</c:v>
                </c:pt>
                <c:pt idx="20">
                  <c:v>0.231080470462176</c:v>
                </c:pt>
                <c:pt idx="21">
                  <c:v>0.276707824502478</c:v>
                </c:pt>
                <c:pt idx="22">
                  <c:v>0.381209183756073</c:v>
                </c:pt>
                <c:pt idx="23">
                  <c:v>0.369434382713415</c:v>
                </c:pt>
                <c:pt idx="24">
                  <c:v>0.29731372632713</c:v>
                </c:pt>
                <c:pt idx="25">
                  <c:v>0.25904562293849</c:v>
                </c:pt>
                <c:pt idx="26">
                  <c:v>0.178093865770212</c:v>
                </c:pt>
                <c:pt idx="27">
                  <c:v>0.145713162902901</c:v>
                </c:pt>
                <c:pt idx="28">
                  <c:v>0.10744505951426</c:v>
                </c:pt>
                <c:pt idx="29">
                  <c:v>0.0735925065166165</c:v>
                </c:pt>
                <c:pt idx="30">
                  <c:v>0.0735925065166165</c:v>
                </c:pt>
                <c:pt idx="31">
                  <c:v>0.0706488062559518</c:v>
                </c:pt>
                <c:pt idx="32">
                  <c:v>0.10744505951426</c:v>
                </c:pt>
                <c:pt idx="33">
                  <c:v>0.098613958732266</c:v>
                </c:pt>
                <c:pt idx="34">
                  <c:v>0.100085808862598</c:v>
                </c:pt>
                <c:pt idx="35">
                  <c:v>0.0838954574289427</c:v>
                </c:pt>
                <c:pt idx="36">
                  <c:v>0.104501359253595</c:v>
                </c:pt>
                <c:pt idx="37">
                  <c:v>0.10744505951426</c:v>
                </c:pt>
                <c:pt idx="38">
                  <c:v>0.133938361860242</c:v>
                </c:pt>
                <c:pt idx="39">
                  <c:v>0.123635410947916</c:v>
                </c:pt>
                <c:pt idx="40">
                  <c:v>0.148656863163565</c:v>
                </c:pt>
                <c:pt idx="41">
                  <c:v>0.120691710687251</c:v>
                </c:pt>
                <c:pt idx="42">
                  <c:v>0.0971421086019337</c:v>
                </c:pt>
                <c:pt idx="43">
                  <c:v>0.114804310165922</c:v>
                </c:pt>
                <c:pt idx="44">
                  <c:v>0.0824236072986104</c:v>
                </c:pt>
                <c:pt idx="45">
                  <c:v>0.0735925065166165</c:v>
                </c:pt>
                <c:pt idx="46">
                  <c:v>0.0883110078199397</c:v>
                </c:pt>
                <c:pt idx="47">
                  <c:v>0.0735925065166165</c:v>
                </c:pt>
                <c:pt idx="48">
                  <c:v>0.0794799070379458</c:v>
                </c:pt>
                <c:pt idx="49">
                  <c:v>0.114804310165922</c:v>
                </c:pt>
                <c:pt idx="50">
                  <c:v>0.176622015639879</c:v>
                </c:pt>
                <c:pt idx="51">
                  <c:v>0.281123374893475</c:v>
                </c:pt>
                <c:pt idx="52">
                  <c:v>0.526922346658974</c:v>
                </c:pt>
                <c:pt idx="53">
                  <c:v>1.0744505951426</c:v>
                </c:pt>
                <c:pt idx="54">
                  <c:v>1.607260342322903</c:v>
                </c:pt>
                <c:pt idx="55">
                  <c:v>2.35643205866206</c:v>
                </c:pt>
                <c:pt idx="56">
                  <c:v>3.277810240250097</c:v>
                </c:pt>
                <c:pt idx="57">
                  <c:v>4.515636199859586</c:v>
                </c:pt>
                <c:pt idx="58">
                  <c:v>6.131727642964483</c:v>
                </c:pt>
                <c:pt idx="59">
                  <c:v>7.772840538285028</c:v>
                </c:pt>
                <c:pt idx="60">
                  <c:v>4.914507585179647</c:v>
                </c:pt>
                <c:pt idx="61">
                  <c:v>3.670794225048829</c:v>
                </c:pt>
                <c:pt idx="62">
                  <c:v>4.130011465712516</c:v>
                </c:pt>
                <c:pt idx="63">
                  <c:v>4.17122326936182</c:v>
                </c:pt>
                <c:pt idx="64">
                  <c:v>4.252175026530088</c:v>
                </c:pt>
                <c:pt idx="65">
                  <c:v>3.585426917489554</c:v>
                </c:pt>
                <c:pt idx="66">
                  <c:v>3.8106199874304</c:v>
                </c:pt>
                <c:pt idx="67">
                  <c:v>3.60161726892321</c:v>
                </c:pt>
                <c:pt idx="68">
                  <c:v>3.213048834515475</c:v>
                </c:pt>
                <c:pt idx="69">
                  <c:v>3.435298204195656</c:v>
                </c:pt>
                <c:pt idx="70">
                  <c:v>3.330796844942061</c:v>
                </c:pt>
                <c:pt idx="71">
                  <c:v>3.333740545202726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EB!$A$5</c:f>
              <c:strCache>
                <c:ptCount val="1"/>
                <c:pt idx="0">
                  <c:v>San Jose (MSA)</c:v>
                </c:pt>
              </c:strCache>
            </c:strRef>
          </c:tx>
          <c:marker>
            <c:symbol val="none"/>
          </c:marker>
          <c:cat>
            <c:strRef>
              <c:f>EB!$B$2:$BU$2</c:f>
              <c:strCache>
                <c:ptCount val="72"/>
                <c:pt idx="1">
                  <c:v>1994Q1</c:v>
                </c:pt>
                <c:pt idx="2">
                  <c:v>1994Q2</c:v>
                </c:pt>
                <c:pt idx="3">
                  <c:v>1994Q3</c:v>
                </c:pt>
                <c:pt idx="4">
                  <c:v>1994Q4</c:v>
                </c:pt>
                <c:pt idx="5">
                  <c:v>1995Q1</c:v>
                </c:pt>
                <c:pt idx="6">
                  <c:v>1995Q2</c:v>
                </c:pt>
                <c:pt idx="7">
                  <c:v>1995Q3</c:v>
                </c:pt>
                <c:pt idx="8">
                  <c:v>1995Q4</c:v>
                </c:pt>
                <c:pt idx="9">
                  <c:v>1996Q1</c:v>
                </c:pt>
                <c:pt idx="10">
                  <c:v>1996Q2</c:v>
                </c:pt>
                <c:pt idx="11">
                  <c:v>1996Q3</c:v>
                </c:pt>
                <c:pt idx="12">
                  <c:v>1996Q4</c:v>
                </c:pt>
                <c:pt idx="13">
                  <c:v>1997Q1</c:v>
                </c:pt>
                <c:pt idx="14">
                  <c:v>1997Q2</c:v>
                </c:pt>
                <c:pt idx="15">
                  <c:v>1997Q3</c:v>
                </c:pt>
                <c:pt idx="16">
                  <c:v>1997Q4</c:v>
                </c:pt>
                <c:pt idx="17">
                  <c:v>1998Q1</c:v>
                </c:pt>
                <c:pt idx="18">
                  <c:v>1998Q2</c:v>
                </c:pt>
                <c:pt idx="19">
                  <c:v>1998Q3</c:v>
                </c:pt>
                <c:pt idx="20">
                  <c:v>1998Q4</c:v>
                </c:pt>
                <c:pt idx="21">
                  <c:v>1999Q1</c:v>
                </c:pt>
                <c:pt idx="22">
                  <c:v>1999Q2</c:v>
                </c:pt>
                <c:pt idx="23">
                  <c:v>1999Q3</c:v>
                </c:pt>
                <c:pt idx="24">
                  <c:v>1999Q4</c:v>
                </c:pt>
                <c:pt idx="25">
                  <c:v>2000Q1</c:v>
                </c:pt>
                <c:pt idx="26">
                  <c:v>2000Q2</c:v>
                </c:pt>
                <c:pt idx="27">
                  <c:v>2000Q3</c:v>
                </c:pt>
                <c:pt idx="28">
                  <c:v>2000Q4</c:v>
                </c:pt>
                <c:pt idx="29">
                  <c:v>2001Q1</c:v>
                </c:pt>
                <c:pt idx="30">
                  <c:v>2001Q2</c:v>
                </c:pt>
                <c:pt idx="31">
                  <c:v>2001Q3</c:v>
                </c:pt>
                <c:pt idx="32">
                  <c:v>2001Q4</c:v>
                </c:pt>
                <c:pt idx="33">
                  <c:v>2002Q1</c:v>
                </c:pt>
                <c:pt idx="34">
                  <c:v>2002Q2</c:v>
                </c:pt>
                <c:pt idx="35">
                  <c:v>2002Q3</c:v>
                </c:pt>
                <c:pt idx="36">
                  <c:v>2002Q4</c:v>
                </c:pt>
                <c:pt idx="37">
                  <c:v>2003Q1</c:v>
                </c:pt>
                <c:pt idx="38">
                  <c:v>2003Q2</c:v>
                </c:pt>
                <c:pt idx="39">
                  <c:v>2003Q3</c:v>
                </c:pt>
                <c:pt idx="40">
                  <c:v>2003Q4</c:v>
                </c:pt>
                <c:pt idx="41">
                  <c:v>2004Q1</c:v>
                </c:pt>
                <c:pt idx="42">
                  <c:v>2004Q2</c:v>
                </c:pt>
                <c:pt idx="43">
                  <c:v>2004Q3</c:v>
                </c:pt>
                <c:pt idx="44">
                  <c:v>2004Q4</c:v>
                </c:pt>
                <c:pt idx="45">
                  <c:v>2005Q1</c:v>
                </c:pt>
                <c:pt idx="46">
                  <c:v>2005Q2</c:v>
                </c:pt>
                <c:pt idx="47">
                  <c:v>2005Q3</c:v>
                </c:pt>
                <c:pt idx="48">
                  <c:v>2005Q4</c:v>
                </c:pt>
                <c:pt idx="49">
                  <c:v>2006Q1</c:v>
                </c:pt>
                <c:pt idx="50">
                  <c:v>2006Q2</c:v>
                </c:pt>
                <c:pt idx="51">
                  <c:v>2006Q3</c:v>
                </c:pt>
                <c:pt idx="52">
                  <c:v>2006Q4</c:v>
                </c:pt>
                <c:pt idx="53">
                  <c:v>2007Q1</c:v>
                </c:pt>
                <c:pt idx="54">
                  <c:v>2007Q2</c:v>
                </c:pt>
                <c:pt idx="55">
                  <c:v>2007Q3</c:v>
                </c:pt>
                <c:pt idx="56">
                  <c:v>2007Q4</c:v>
                </c:pt>
                <c:pt idx="57">
                  <c:v>2008Q1</c:v>
                </c:pt>
                <c:pt idx="58">
                  <c:v>2008Q2</c:v>
                </c:pt>
                <c:pt idx="59">
                  <c:v>2008Q3</c:v>
                </c:pt>
                <c:pt idx="60">
                  <c:v>2008Q4</c:v>
                </c:pt>
                <c:pt idx="61">
                  <c:v>2009Q1</c:v>
                </c:pt>
                <c:pt idx="62">
                  <c:v>2009Q2</c:v>
                </c:pt>
                <c:pt idx="63">
                  <c:v>2009Q3</c:v>
                </c:pt>
                <c:pt idx="64">
                  <c:v>2009Q4</c:v>
                </c:pt>
                <c:pt idx="65">
                  <c:v>2010Q1</c:v>
                </c:pt>
                <c:pt idx="66">
                  <c:v>2010Q2</c:v>
                </c:pt>
                <c:pt idx="67">
                  <c:v>2010Q3</c:v>
                </c:pt>
                <c:pt idx="68">
                  <c:v>2010Q4</c:v>
                </c:pt>
                <c:pt idx="69">
                  <c:v>2011Q1</c:v>
                </c:pt>
                <c:pt idx="70">
                  <c:v>2011Q2</c:v>
                </c:pt>
                <c:pt idx="71">
                  <c:v>2011Q3</c:v>
                </c:pt>
              </c:strCache>
            </c:strRef>
          </c:cat>
          <c:val>
            <c:numRef>
              <c:f>EB!$B$5:$BU$5</c:f>
              <c:numCache>
                <c:formatCode>0.0</c:formatCode>
                <c:ptCount val="72"/>
                <c:pt idx="1">
                  <c:v>0.552085765429216</c:v>
                </c:pt>
                <c:pt idx="2">
                  <c:v>0.554517861312164</c:v>
                </c:pt>
                <c:pt idx="3">
                  <c:v>0.552085765429216</c:v>
                </c:pt>
                <c:pt idx="4">
                  <c:v>0.466962409526033</c:v>
                </c:pt>
                <c:pt idx="5">
                  <c:v>0.471826601291929</c:v>
                </c:pt>
                <c:pt idx="6">
                  <c:v>0.515604327184995</c:v>
                </c:pt>
                <c:pt idx="7">
                  <c:v>0.4450735465795</c:v>
                </c:pt>
                <c:pt idx="8">
                  <c:v>0.39399953303759</c:v>
                </c:pt>
                <c:pt idx="9">
                  <c:v>0.396431628920538</c:v>
                </c:pt>
                <c:pt idx="10">
                  <c:v>0.335629231846836</c:v>
                </c:pt>
                <c:pt idx="11">
                  <c:v>0.291851505953771</c:v>
                </c:pt>
                <c:pt idx="12">
                  <c:v>0.235913300645965</c:v>
                </c:pt>
                <c:pt idx="13">
                  <c:v>0.21645653358238</c:v>
                </c:pt>
                <c:pt idx="14">
                  <c:v>0.138629465328041</c:v>
                </c:pt>
                <c:pt idx="15">
                  <c:v>0.15322204062573</c:v>
                </c:pt>
                <c:pt idx="16">
                  <c:v>0.11430850649856</c:v>
                </c:pt>
                <c:pt idx="17">
                  <c:v>0.104580122966768</c:v>
                </c:pt>
                <c:pt idx="18">
                  <c:v>0.0924196435520274</c:v>
                </c:pt>
                <c:pt idx="19">
                  <c:v>0.0802591641372869</c:v>
                </c:pt>
                <c:pt idx="20">
                  <c:v>0.0680986847225465</c:v>
                </c:pt>
                <c:pt idx="21">
                  <c:v>0.082691260020235</c:v>
                </c:pt>
                <c:pt idx="22">
                  <c:v>0.0583703011907541</c:v>
                </c:pt>
                <c:pt idx="23">
                  <c:v>0.0486419176589618</c:v>
                </c:pt>
                <c:pt idx="24">
                  <c:v>0.0632344929566503</c:v>
                </c:pt>
                <c:pt idx="25">
                  <c:v>0.0510740135419099</c:v>
                </c:pt>
                <c:pt idx="26">
                  <c:v>0.0486419176589618</c:v>
                </c:pt>
                <c:pt idx="27">
                  <c:v>0.026753054712429</c:v>
                </c:pt>
                <c:pt idx="28">
                  <c:v>0.0218888629465328</c:v>
                </c:pt>
                <c:pt idx="29">
                  <c:v>0.026753054712429</c:v>
                </c:pt>
                <c:pt idx="30">
                  <c:v>0.00972838353179235</c:v>
                </c:pt>
                <c:pt idx="31">
                  <c:v>0.0291851505953771</c:v>
                </c:pt>
                <c:pt idx="32">
                  <c:v>0.0486419176589618</c:v>
                </c:pt>
                <c:pt idx="33">
                  <c:v>0.0656665888395984</c:v>
                </c:pt>
                <c:pt idx="34">
                  <c:v>0.0899875476690793</c:v>
                </c:pt>
                <c:pt idx="35">
                  <c:v>0.109444314732664</c:v>
                </c:pt>
                <c:pt idx="36">
                  <c:v>0.119172698264456</c:v>
                </c:pt>
                <c:pt idx="37">
                  <c:v>0.138629465328041</c:v>
                </c:pt>
                <c:pt idx="38">
                  <c:v>0.15322204062573</c:v>
                </c:pt>
                <c:pt idx="39">
                  <c:v>0.172678807689314</c:v>
                </c:pt>
                <c:pt idx="40">
                  <c:v>0.182407191221107</c:v>
                </c:pt>
                <c:pt idx="41">
                  <c:v>0.155654136508678</c:v>
                </c:pt>
                <c:pt idx="42">
                  <c:v>0.116740602381508</c:v>
                </c:pt>
                <c:pt idx="43">
                  <c:v>0.10214802708382</c:v>
                </c:pt>
                <c:pt idx="44">
                  <c:v>0.055938205307806</c:v>
                </c:pt>
                <c:pt idx="45">
                  <c:v>0.055938205307806</c:v>
                </c:pt>
                <c:pt idx="46">
                  <c:v>0.0413456300101175</c:v>
                </c:pt>
                <c:pt idx="47">
                  <c:v>0.0608023970737022</c:v>
                </c:pt>
                <c:pt idx="48">
                  <c:v>0.0437777258930656</c:v>
                </c:pt>
                <c:pt idx="49">
                  <c:v>0.0608023970737022</c:v>
                </c:pt>
                <c:pt idx="50">
                  <c:v>0.0608023970737022</c:v>
                </c:pt>
                <c:pt idx="51">
                  <c:v>0.10214802708382</c:v>
                </c:pt>
                <c:pt idx="52">
                  <c:v>0.22861701299712</c:v>
                </c:pt>
                <c:pt idx="53">
                  <c:v>0.289419410070823</c:v>
                </c:pt>
                <c:pt idx="54">
                  <c:v>0.466962409526033</c:v>
                </c:pt>
                <c:pt idx="55">
                  <c:v>0.749085531948011</c:v>
                </c:pt>
                <c:pt idx="56">
                  <c:v>1.172270215580979</c:v>
                </c:pt>
                <c:pt idx="57">
                  <c:v>1.673281967468285</c:v>
                </c:pt>
                <c:pt idx="58">
                  <c:v>2.87716942952759</c:v>
                </c:pt>
                <c:pt idx="59">
                  <c:v>4.005661919215503</c:v>
                </c:pt>
                <c:pt idx="60">
                  <c:v>2.427231691182193</c:v>
                </c:pt>
                <c:pt idx="61">
                  <c:v>2.098898746984201</c:v>
                </c:pt>
                <c:pt idx="62">
                  <c:v>2.171861623472644</c:v>
                </c:pt>
                <c:pt idx="63">
                  <c:v>2.145108568760215</c:v>
                </c:pt>
                <c:pt idx="64">
                  <c:v>2.103762938750097</c:v>
                </c:pt>
                <c:pt idx="65">
                  <c:v>1.712195501595455</c:v>
                </c:pt>
                <c:pt idx="66">
                  <c:v>1.736516460424936</c:v>
                </c:pt>
                <c:pt idx="67">
                  <c:v>1.595454899213947</c:v>
                </c:pt>
                <c:pt idx="68">
                  <c:v>1.357109502685034</c:v>
                </c:pt>
                <c:pt idx="69">
                  <c:v>1.378998365631567</c:v>
                </c:pt>
                <c:pt idx="70">
                  <c:v>1.250097283835318</c:v>
                </c:pt>
                <c:pt idx="71">
                  <c:v>1.376566269748618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0904488"/>
        <c:axId val="925204312"/>
      </c:lineChart>
      <c:catAx>
        <c:axId val="230904488"/>
        <c:scaling>
          <c:orientation val="minMax"/>
        </c:scaling>
        <c:delete val="0"/>
        <c:axPos val="b"/>
        <c:majorTickMark val="out"/>
        <c:minorTickMark val="none"/>
        <c:tickLblPos val="nextTo"/>
        <c:crossAx val="925204312"/>
        <c:crosses val="autoZero"/>
        <c:auto val="1"/>
        <c:lblAlgn val="ctr"/>
        <c:lblOffset val="100"/>
        <c:noMultiLvlLbl val="0"/>
      </c:catAx>
      <c:valAx>
        <c:axId val="92520431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309044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Total Employment by Region,</a:t>
            </a:r>
            <a:r>
              <a:rPr lang="en-US" baseline="0" dirty="0" smtClean="0"/>
              <a:t> Indexed 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Oakland (MD)</c:v>
                </c:pt>
              </c:strCache>
            </c:strRef>
          </c:tx>
          <c:spPr>
            <a:ln>
              <a:solidFill>
                <a:srgbClr val="EF9011"/>
              </a:solidFill>
            </a:ln>
          </c:spPr>
          <c:marker>
            <c:symbol val="none"/>
          </c:marker>
          <c:cat>
            <c:strRef>
              <c:f>Sheet1!$A$2:$A$41</c:f>
              <c:strCache>
                <c:ptCount val="40"/>
                <c:pt idx="0">
                  <c:v>Q1-2004</c:v>
                </c:pt>
                <c:pt idx="1">
                  <c:v>Q2-2004</c:v>
                </c:pt>
                <c:pt idx="2">
                  <c:v>Q3-2004</c:v>
                </c:pt>
                <c:pt idx="3">
                  <c:v>Q4-2004</c:v>
                </c:pt>
                <c:pt idx="4">
                  <c:v>Q1-2005</c:v>
                </c:pt>
                <c:pt idx="5">
                  <c:v>Q2-2005</c:v>
                </c:pt>
                <c:pt idx="6">
                  <c:v>Q3-2005</c:v>
                </c:pt>
                <c:pt idx="7">
                  <c:v>Q4-2005</c:v>
                </c:pt>
                <c:pt idx="8">
                  <c:v>Q1-2006</c:v>
                </c:pt>
                <c:pt idx="9">
                  <c:v>Q2-2006</c:v>
                </c:pt>
                <c:pt idx="10">
                  <c:v>Q3-2006</c:v>
                </c:pt>
                <c:pt idx="11">
                  <c:v>Q4-2006</c:v>
                </c:pt>
                <c:pt idx="12">
                  <c:v>Q1-2007</c:v>
                </c:pt>
                <c:pt idx="13">
                  <c:v>Q2-2007</c:v>
                </c:pt>
                <c:pt idx="14">
                  <c:v>Q3-2007</c:v>
                </c:pt>
                <c:pt idx="15">
                  <c:v>Q4-2007</c:v>
                </c:pt>
                <c:pt idx="16">
                  <c:v>Q1-2008</c:v>
                </c:pt>
                <c:pt idx="17">
                  <c:v>Q2-2008</c:v>
                </c:pt>
                <c:pt idx="18">
                  <c:v>Q3-2008</c:v>
                </c:pt>
                <c:pt idx="19">
                  <c:v>Q4-2008</c:v>
                </c:pt>
                <c:pt idx="20">
                  <c:v>Q1-2009</c:v>
                </c:pt>
                <c:pt idx="21">
                  <c:v>Q2-2009</c:v>
                </c:pt>
                <c:pt idx="22">
                  <c:v>Q3-2009</c:v>
                </c:pt>
                <c:pt idx="23">
                  <c:v>Q4-2009</c:v>
                </c:pt>
                <c:pt idx="24">
                  <c:v>Q1-2010</c:v>
                </c:pt>
                <c:pt idx="25">
                  <c:v>Q2-2010</c:v>
                </c:pt>
                <c:pt idx="26">
                  <c:v>Q3-2010</c:v>
                </c:pt>
                <c:pt idx="27">
                  <c:v>Q4-2010</c:v>
                </c:pt>
                <c:pt idx="28">
                  <c:v>Q1-2011</c:v>
                </c:pt>
                <c:pt idx="29">
                  <c:v>Q2-2011</c:v>
                </c:pt>
                <c:pt idx="30">
                  <c:v>Q3-2011</c:v>
                </c:pt>
                <c:pt idx="31">
                  <c:v>Q4-2011</c:v>
                </c:pt>
                <c:pt idx="32">
                  <c:v>Q1-2012</c:v>
                </c:pt>
                <c:pt idx="33">
                  <c:v>Q2-2012</c:v>
                </c:pt>
                <c:pt idx="34">
                  <c:v>Q3-2012</c:v>
                </c:pt>
                <c:pt idx="35">
                  <c:v>Q4-2012</c:v>
                </c:pt>
                <c:pt idx="36">
                  <c:v>Q1-2013</c:v>
                </c:pt>
                <c:pt idx="37">
                  <c:v>Q2-2013</c:v>
                </c:pt>
                <c:pt idx="38">
                  <c:v>Q3-2013</c:v>
                </c:pt>
                <c:pt idx="39">
                  <c:v>Q4-2013</c:v>
                </c:pt>
              </c:strCache>
            </c:strRef>
          </c:cat>
          <c:val>
            <c:numRef>
              <c:f>Sheet1!$B$2:$B$41</c:f>
              <c:numCache>
                <c:formatCode>General</c:formatCode>
                <c:ptCount val="40"/>
                <c:pt idx="0">
                  <c:v>97.0386</c:v>
                </c:pt>
                <c:pt idx="1">
                  <c:v>97.61569999999998</c:v>
                </c:pt>
                <c:pt idx="2">
                  <c:v>97.57210000000001</c:v>
                </c:pt>
                <c:pt idx="3">
                  <c:v>97.7618</c:v>
                </c:pt>
                <c:pt idx="4">
                  <c:v>97.9693</c:v>
                </c:pt>
                <c:pt idx="5">
                  <c:v>98.10899999999998</c:v>
                </c:pt>
                <c:pt idx="6">
                  <c:v>98.4031</c:v>
                </c:pt>
                <c:pt idx="7">
                  <c:v>98.7498</c:v>
                </c:pt>
                <c:pt idx="8">
                  <c:v>99.285</c:v>
                </c:pt>
                <c:pt idx="9">
                  <c:v>99.5169</c:v>
                </c:pt>
                <c:pt idx="10">
                  <c:v>99.7921</c:v>
                </c:pt>
                <c:pt idx="11">
                  <c:v>99.7296</c:v>
                </c:pt>
                <c:pt idx="12">
                  <c:v>99.8678</c:v>
                </c:pt>
                <c:pt idx="13">
                  <c:v>99.8345</c:v>
                </c:pt>
                <c:pt idx="14">
                  <c:v>99.9664</c:v>
                </c:pt>
                <c:pt idx="15">
                  <c:v>100.0</c:v>
                </c:pt>
                <c:pt idx="16">
                  <c:v>99.4602</c:v>
                </c:pt>
                <c:pt idx="17">
                  <c:v>98.7072</c:v>
                </c:pt>
                <c:pt idx="18">
                  <c:v>98.0877</c:v>
                </c:pt>
                <c:pt idx="19">
                  <c:v>96.6326</c:v>
                </c:pt>
                <c:pt idx="20">
                  <c:v>94.5473</c:v>
                </c:pt>
                <c:pt idx="21">
                  <c:v>92.5684</c:v>
                </c:pt>
                <c:pt idx="22">
                  <c:v>91.0231</c:v>
                </c:pt>
                <c:pt idx="23">
                  <c:v>90.37809999999995</c:v>
                </c:pt>
                <c:pt idx="24">
                  <c:v>90.5841</c:v>
                </c:pt>
                <c:pt idx="25">
                  <c:v>90.6908</c:v>
                </c:pt>
                <c:pt idx="26">
                  <c:v>90.2094</c:v>
                </c:pt>
                <c:pt idx="27">
                  <c:v>90.1292</c:v>
                </c:pt>
                <c:pt idx="28">
                  <c:v>90.0822</c:v>
                </c:pt>
                <c:pt idx="29">
                  <c:v>89.978</c:v>
                </c:pt>
                <c:pt idx="30">
                  <c:v>90.32199999999998</c:v>
                </c:pt>
                <c:pt idx="31">
                  <c:v>91.026</c:v>
                </c:pt>
                <c:pt idx="32">
                  <c:v>91.4605</c:v>
                </c:pt>
                <c:pt idx="33">
                  <c:v>91.8291</c:v>
                </c:pt>
                <c:pt idx="34">
                  <c:v>92.3311</c:v>
                </c:pt>
                <c:pt idx="35">
                  <c:v>92.9434</c:v>
                </c:pt>
                <c:pt idx="36">
                  <c:v>93.592</c:v>
                </c:pt>
                <c:pt idx="37">
                  <c:v>94.3685</c:v>
                </c:pt>
                <c:pt idx="38">
                  <c:v>95.3965</c:v>
                </c:pt>
                <c:pt idx="39">
                  <c:v>96.4155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San Francisco (MD)</c:v>
                </c:pt>
              </c:strCache>
            </c:strRef>
          </c:tx>
          <c:marker>
            <c:symbol val="none"/>
          </c:marker>
          <c:cat>
            <c:strRef>
              <c:f>Sheet1!$A$2:$A$41</c:f>
              <c:strCache>
                <c:ptCount val="40"/>
                <c:pt idx="0">
                  <c:v>Q1-2004</c:v>
                </c:pt>
                <c:pt idx="1">
                  <c:v>Q2-2004</c:v>
                </c:pt>
                <c:pt idx="2">
                  <c:v>Q3-2004</c:v>
                </c:pt>
                <c:pt idx="3">
                  <c:v>Q4-2004</c:v>
                </c:pt>
                <c:pt idx="4">
                  <c:v>Q1-2005</c:v>
                </c:pt>
                <c:pt idx="5">
                  <c:v>Q2-2005</c:v>
                </c:pt>
                <c:pt idx="6">
                  <c:v>Q3-2005</c:v>
                </c:pt>
                <c:pt idx="7">
                  <c:v>Q4-2005</c:v>
                </c:pt>
                <c:pt idx="8">
                  <c:v>Q1-2006</c:v>
                </c:pt>
                <c:pt idx="9">
                  <c:v>Q2-2006</c:v>
                </c:pt>
                <c:pt idx="10">
                  <c:v>Q3-2006</c:v>
                </c:pt>
                <c:pt idx="11">
                  <c:v>Q4-2006</c:v>
                </c:pt>
                <c:pt idx="12">
                  <c:v>Q1-2007</c:v>
                </c:pt>
                <c:pt idx="13">
                  <c:v>Q2-2007</c:v>
                </c:pt>
                <c:pt idx="14">
                  <c:v>Q3-2007</c:v>
                </c:pt>
                <c:pt idx="15">
                  <c:v>Q4-2007</c:v>
                </c:pt>
                <c:pt idx="16">
                  <c:v>Q1-2008</c:v>
                </c:pt>
                <c:pt idx="17">
                  <c:v>Q2-2008</c:v>
                </c:pt>
                <c:pt idx="18">
                  <c:v>Q3-2008</c:v>
                </c:pt>
                <c:pt idx="19">
                  <c:v>Q4-2008</c:v>
                </c:pt>
                <c:pt idx="20">
                  <c:v>Q1-2009</c:v>
                </c:pt>
                <c:pt idx="21">
                  <c:v>Q2-2009</c:v>
                </c:pt>
                <c:pt idx="22">
                  <c:v>Q3-2009</c:v>
                </c:pt>
                <c:pt idx="23">
                  <c:v>Q4-2009</c:v>
                </c:pt>
                <c:pt idx="24">
                  <c:v>Q1-2010</c:v>
                </c:pt>
                <c:pt idx="25">
                  <c:v>Q2-2010</c:v>
                </c:pt>
                <c:pt idx="26">
                  <c:v>Q3-2010</c:v>
                </c:pt>
                <c:pt idx="27">
                  <c:v>Q4-2010</c:v>
                </c:pt>
                <c:pt idx="28">
                  <c:v>Q1-2011</c:v>
                </c:pt>
                <c:pt idx="29">
                  <c:v>Q2-2011</c:v>
                </c:pt>
                <c:pt idx="30">
                  <c:v>Q3-2011</c:v>
                </c:pt>
                <c:pt idx="31">
                  <c:v>Q4-2011</c:v>
                </c:pt>
                <c:pt idx="32">
                  <c:v>Q1-2012</c:v>
                </c:pt>
                <c:pt idx="33">
                  <c:v>Q2-2012</c:v>
                </c:pt>
                <c:pt idx="34">
                  <c:v>Q3-2012</c:v>
                </c:pt>
                <c:pt idx="35">
                  <c:v>Q4-2012</c:v>
                </c:pt>
                <c:pt idx="36">
                  <c:v>Q1-2013</c:v>
                </c:pt>
                <c:pt idx="37">
                  <c:v>Q2-2013</c:v>
                </c:pt>
                <c:pt idx="38">
                  <c:v>Q3-2013</c:v>
                </c:pt>
                <c:pt idx="39">
                  <c:v>Q4-2013</c:v>
                </c:pt>
              </c:strCache>
            </c:strRef>
          </c:cat>
          <c:val>
            <c:numRef>
              <c:f>Sheet1!$C$2:$C$41</c:f>
              <c:numCache>
                <c:formatCode>General</c:formatCode>
                <c:ptCount val="40"/>
                <c:pt idx="0">
                  <c:v>94.0695</c:v>
                </c:pt>
                <c:pt idx="1">
                  <c:v>93.8176</c:v>
                </c:pt>
                <c:pt idx="2">
                  <c:v>93.6996</c:v>
                </c:pt>
                <c:pt idx="3">
                  <c:v>93.9851</c:v>
                </c:pt>
                <c:pt idx="4">
                  <c:v>94.18079999999998</c:v>
                </c:pt>
                <c:pt idx="5">
                  <c:v>94.4217</c:v>
                </c:pt>
                <c:pt idx="6">
                  <c:v>94.61569999999998</c:v>
                </c:pt>
                <c:pt idx="7">
                  <c:v>94.9348</c:v>
                </c:pt>
                <c:pt idx="8">
                  <c:v>95.4592</c:v>
                </c:pt>
                <c:pt idx="9">
                  <c:v>96.15329999999998</c:v>
                </c:pt>
                <c:pt idx="10">
                  <c:v>96.6141</c:v>
                </c:pt>
                <c:pt idx="11">
                  <c:v>97.3477</c:v>
                </c:pt>
                <c:pt idx="12">
                  <c:v>98.1074</c:v>
                </c:pt>
                <c:pt idx="13">
                  <c:v>98.4082</c:v>
                </c:pt>
                <c:pt idx="14">
                  <c:v>99.2966</c:v>
                </c:pt>
                <c:pt idx="15">
                  <c:v>99.6092</c:v>
                </c:pt>
                <c:pt idx="16">
                  <c:v>99.9159</c:v>
                </c:pt>
                <c:pt idx="17">
                  <c:v>100.0</c:v>
                </c:pt>
                <c:pt idx="18">
                  <c:v>99.7813</c:v>
                </c:pt>
                <c:pt idx="19">
                  <c:v>98.7794</c:v>
                </c:pt>
                <c:pt idx="20">
                  <c:v>96.6741</c:v>
                </c:pt>
                <c:pt idx="21">
                  <c:v>94.664</c:v>
                </c:pt>
                <c:pt idx="22">
                  <c:v>93.0295</c:v>
                </c:pt>
                <c:pt idx="23">
                  <c:v>92.4319</c:v>
                </c:pt>
                <c:pt idx="24">
                  <c:v>92.8183</c:v>
                </c:pt>
                <c:pt idx="25">
                  <c:v>93.7249</c:v>
                </c:pt>
                <c:pt idx="26">
                  <c:v>93.8454</c:v>
                </c:pt>
                <c:pt idx="27">
                  <c:v>93.52579999999998</c:v>
                </c:pt>
                <c:pt idx="28">
                  <c:v>93.5711</c:v>
                </c:pt>
                <c:pt idx="29">
                  <c:v>93.6342</c:v>
                </c:pt>
                <c:pt idx="30">
                  <c:v>94.2905</c:v>
                </c:pt>
                <c:pt idx="31">
                  <c:v>94.85639999999998</c:v>
                </c:pt>
                <c:pt idx="32">
                  <c:v>95.2056</c:v>
                </c:pt>
                <c:pt idx="33">
                  <c:v>95.5019</c:v>
                </c:pt>
                <c:pt idx="34">
                  <c:v>95.9054</c:v>
                </c:pt>
                <c:pt idx="35">
                  <c:v>96.3976</c:v>
                </c:pt>
                <c:pt idx="36">
                  <c:v>96.919</c:v>
                </c:pt>
                <c:pt idx="37">
                  <c:v>97.5431</c:v>
                </c:pt>
                <c:pt idx="38">
                  <c:v>98.3694</c:v>
                </c:pt>
                <c:pt idx="39">
                  <c:v>99.18859999999998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San Jose (MSA)</c:v>
                </c:pt>
              </c:strCache>
            </c:strRef>
          </c:tx>
          <c:marker>
            <c:symbol val="none"/>
          </c:marker>
          <c:cat>
            <c:strRef>
              <c:f>Sheet1!$A$2:$A$41</c:f>
              <c:strCache>
                <c:ptCount val="40"/>
                <c:pt idx="0">
                  <c:v>Q1-2004</c:v>
                </c:pt>
                <c:pt idx="1">
                  <c:v>Q2-2004</c:v>
                </c:pt>
                <c:pt idx="2">
                  <c:v>Q3-2004</c:v>
                </c:pt>
                <c:pt idx="3">
                  <c:v>Q4-2004</c:v>
                </c:pt>
                <c:pt idx="4">
                  <c:v>Q1-2005</c:v>
                </c:pt>
                <c:pt idx="5">
                  <c:v>Q2-2005</c:v>
                </c:pt>
                <c:pt idx="6">
                  <c:v>Q3-2005</c:v>
                </c:pt>
                <c:pt idx="7">
                  <c:v>Q4-2005</c:v>
                </c:pt>
                <c:pt idx="8">
                  <c:v>Q1-2006</c:v>
                </c:pt>
                <c:pt idx="9">
                  <c:v>Q2-2006</c:v>
                </c:pt>
                <c:pt idx="10">
                  <c:v>Q3-2006</c:v>
                </c:pt>
                <c:pt idx="11">
                  <c:v>Q4-2006</c:v>
                </c:pt>
                <c:pt idx="12">
                  <c:v>Q1-2007</c:v>
                </c:pt>
                <c:pt idx="13">
                  <c:v>Q2-2007</c:v>
                </c:pt>
                <c:pt idx="14">
                  <c:v>Q3-2007</c:v>
                </c:pt>
                <c:pt idx="15">
                  <c:v>Q4-2007</c:v>
                </c:pt>
                <c:pt idx="16">
                  <c:v>Q1-2008</c:v>
                </c:pt>
                <c:pt idx="17">
                  <c:v>Q2-2008</c:v>
                </c:pt>
                <c:pt idx="18">
                  <c:v>Q3-2008</c:v>
                </c:pt>
                <c:pt idx="19">
                  <c:v>Q4-2008</c:v>
                </c:pt>
                <c:pt idx="20">
                  <c:v>Q1-2009</c:v>
                </c:pt>
                <c:pt idx="21">
                  <c:v>Q2-2009</c:v>
                </c:pt>
                <c:pt idx="22">
                  <c:v>Q3-2009</c:v>
                </c:pt>
                <c:pt idx="23">
                  <c:v>Q4-2009</c:v>
                </c:pt>
                <c:pt idx="24">
                  <c:v>Q1-2010</c:v>
                </c:pt>
                <c:pt idx="25">
                  <c:v>Q2-2010</c:v>
                </c:pt>
                <c:pt idx="26">
                  <c:v>Q3-2010</c:v>
                </c:pt>
                <c:pt idx="27">
                  <c:v>Q4-2010</c:v>
                </c:pt>
                <c:pt idx="28">
                  <c:v>Q1-2011</c:v>
                </c:pt>
                <c:pt idx="29">
                  <c:v>Q2-2011</c:v>
                </c:pt>
                <c:pt idx="30">
                  <c:v>Q3-2011</c:v>
                </c:pt>
                <c:pt idx="31">
                  <c:v>Q4-2011</c:v>
                </c:pt>
                <c:pt idx="32">
                  <c:v>Q1-2012</c:v>
                </c:pt>
                <c:pt idx="33">
                  <c:v>Q2-2012</c:v>
                </c:pt>
                <c:pt idx="34">
                  <c:v>Q3-2012</c:v>
                </c:pt>
                <c:pt idx="35">
                  <c:v>Q4-2012</c:v>
                </c:pt>
                <c:pt idx="36">
                  <c:v>Q1-2013</c:v>
                </c:pt>
                <c:pt idx="37">
                  <c:v>Q2-2013</c:v>
                </c:pt>
                <c:pt idx="38">
                  <c:v>Q3-2013</c:v>
                </c:pt>
                <c:pt idx="39">
                  <c:v>Q4-2013</c:v>
                </c:pt>
              </c:strCache>
            </c:strRef>
          </c:cat>
          <c:val>
            <c:numRef>
              <c:f>Sheet1!$D$2:$D$41</c:f>
              <c:numCache>
                <c:formatCode>General</c:formatCode>
                <c:ptCount val="40"/>
                <c:pt idx="0">
                  <c:v>93.4694</c:v>
                </c:pt>
                <c:pt idx="1">
                  <c:v>93.6596</c:v>
                </c:pt>
                <c:pt idx="2">
                  <c:v>93.5991</c:v>
                </c:pt>
                <c:pt idx="3">
                  <c:v>94.0004</c:v>
                </c:pt>
                <c:pt idx="4">
                  <c:v>93.9941</c:v>
                </c:pt>
                <c:pt idx="5">
                  <c:v>94.1407</c:v>
                </c:pt>
                <c:pt idx="6">
                  <c:v>94.6879</c:v>
                </c:pt>
                <c:pt idx="7">
                  <c:v>95.3065</c:v>
                </c:pt>
                <c:pt idx="8">
                  <c:v>96.0679</c:v>
                </c:pt>
                <c:pt idx="9">
                  <c:v>96.63539999999998</c:v>
                </c:pt>
                <c:pt idx="10">
                  <c:v>97.2311</c:v>
                </c:pt>
                <c:pt idx="11">
                  <c:v>97.4536</c:v>
                </c:pt>
                <c:pt idx="12">
                  <c:v>98.2111</c:v>
                </c:pt>
                <c:pt idx="13">
                  <c:v>98.7234</c:v>
                </c:pt>
                <c:pt idx="14">
                  <c:v>99.4379</c:v>
                </c:pt>
                <c:pt idx="15">
                  <c:v>99.7255</c:v>
                </c:pt>
                <c:pt idx="16">
                  <c:v>100.0</c:v>
                </c:pt>
                <c:pt idx="17">
                  <c:v>99.7158</c:v>
                </c:pt>
                <c:pt idx="18">
                  <c:v>99.7431</c:v>
                </c:pt>
                <c:pt idx="19">
                  <c:v>98.3138</c:v>
                </c:pt>
                <c:pt idx="20">
                  <c:v>95.35890000000001</c:v>
                </c:pt>
                <c:pt idx="21">
                  <c:v>93.2195</c:v>
                </c:pt>
                <c:pt idx="22">
                  <c:v>91.8908</c:v>
                </c:pt>
                <c:pt idx="23">
                  <c:v>91.5012</c:v>
                </c:pt>
                <c:pt idx="24">
                  <c:v>91.9804</c:v>
                </c:pt>
                <c:pt idx="25">
                  <c:v>93.0347</c:v>
                </c:pt>
                <c:pt idx="26">
                  <c:v>92.38569999999998</c:v>
                </c:pt>
                <c:pt idx="27">
                  <c:v>93.1448</c:v>
                </c:pt>
                <c:pt idx="28">
                  <c:v>93.9361</c:v>
                </c:pt>
                <c:pt idx="29">
                  <c:v>94.4742</c:v>
                </c:pt>
                <c:pt idx="30">
                  <c:v>95.4851</c:v>
                </c:pt>
                <c:pt idx="31">
                  <c:v>96.3686</c:v>
                </c:pt>
                <c:pt idx="32">
                  <c:v>96.9137</c:v>
                </c:pt>
                <c:pt idx="33">
                  <c:v>97.37639999999998</c:v>
                </c:pt>
                <c:pt idx="34">
                  <c:v>98.0063</c:v>
                </c:pt>
                <c:pt idx="35">
                  <c:v>98.7747</c:v>
                </c:pt>
                <c:pt idx="36">
                  <c:v>99.58869999999998</c:v>
                </c:pt>
                <c:pt idx="37">
                  <c:v>100.563</c:v>
                </c:pt>
                <c:pt idx="38">
                  <c:v>101.853</c:v>
                </c:pt>
                <c:pt idx="39">
                  <c:v>103.132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9963208"/>
        <c:axId val="249959064"/>
      </c:lineChart>
      <c:catAx>
        <c:axId val="2499632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249959064"/>
        <c:crosses val="autoZero"/>
        <c:auto val="1"/>
        <c:lblAlgn val="ctr"/>
        <c:lblOffset val="100"/>
        <c:tickLblSkip val="4"/>
        <c:noMultiLvlLbl val="0"/>
      </c:catAx>
      <c:valAx>
        <c:axId val="249959064"/>
        <c:scaling>
          <c:orientation val="minMax"/>
          <c:max val="110.0"/>
          <c:min val="8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9963208"/>
        <c:crosses val="autoZero"/>
        <c:crossBetween val="between"/>
        <c:majorUnit val="5.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aseline="0"/>
              <a:t>Oakland (MD) Employment Growth Forecast by Industry to 2013</a:t>
            </a: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91362291730108"/>
          <c:y val="0.133170731707317"/>
          <c:w val="0.672666530907774"/>
          <c:h val="0.64390018955963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'Oakland MD'!$B$21</c:f>
              <c:strCache>
                <c:ptCount val="1"/>
                <c:pt idx="0">
                  <c:v>Bay Area Forecast</c:v>
                </c:pt>
              </c:strCache>
            </c:strRef>
          </c:tx>
          <c:invertIfNegative val="0"/>
          <c:cat>
            <c:strRef>
              <c:f>'Oakland MD'!$A$22:$A$34</c:f>
              <c:strCache>
                <c:ptCount val="13"/>
                <c:pt idx="0">
                  <c:v>Federal Government</c:v>
                </c:pt>
                <c:pt idx="1">
                  <c:v>Information</c:v>
                </c:pt>
                <c:pt idx="2">
                  <c:v>Non-Durable Goods Mfg.</c:v>
                </c:pt>
                <c:pt idx="3">
                  <c:v>State &amp; Local Government</c:v>
                </c:pt>
                <c:pt idx="4">
                  <c:v>Trans. Warehousing &amp; Utilities</c:v>
                </c:pt>
                <c:pt idx="5">
                  <c:v>Trade, Transport, Util.</c:v>
                </c:pt>
                <c:pt idx="6">
                  <c:v>Financial Activities</c:v>
                </c:pt>
                <c:pt idx="7">
                  <c:v>Construction</c:v>
                </c:pt>
                <c:pt idx="8">
                  <c:v>Total Non-Farm </c:v>
                </c:pt>
                <c:pt idx="9">
                  <c:v>Durable Goods Mfg.</c:v>
                </c:pt>
                <c:pt idx="10">
                  <c:v>Leisure &amp; Hospitality</c:v>
                </c:pt>
                <c:pt idx="11">
                  <c:v>Education &amp; Health Services</c:v>
                </c:pt>
                <c:pt idx="12">
                  <c:v>Professional &amp; Bus. Services</c:v>
                </c:pt>
              </c:strCache>
            </c:strRef>
          </c:cat>
          <c:val>
            <c:numRef>
              <c:f>'Oakland MD'!$B$22:$B$34</c:f>
              <c:numCache>
                <c:formatCode>General</c:formatCode>
                <c:ptCount val="13"/>
                <c:pt idx="0">
                  <c:v>-0.03</c:v>
                </c:pt>
                <c:pt idx="1">
                  <c:v>0.51</c:v>
                </c:pt>
                <c:pt idx="2">
                  <c:v>1.03</c:v>
                </c:pt>
                <c:pt idx="3">
                  <c:v>0.67</c:v>
                </c:pt>
                <c:pt idx="4">
                  <c:v>1.79</c:v>
                </c:pt>
                <c:pt idx="5">
                  <c:v>1.16</c:v>
                </c:pt>
                <c:pt idx="6">
                  <c:v>1.99</c:v>
                </c:pt>
                <c:pt idx="7">
                  <c:v>4.359999999999998</c:v>
                </c:pt>
                <c:pt idx="8">
                  <c:v>5.81</c:v>
                </c:pt>
                <c:pt idx="9">
                  <c:v>7.58</c:v>
                </c:pt>
                <c:pt idx="10">
                  <c:v>5.79</c:v>
                </c:pt>
                <c:pt idx="11">
                  <c:v>6.17</c:v>
                </c:pt>
                <c:pt idx="12">
                  <c:v>9.61</c:v>
                </c:pt>
              </c:numCache>
            </c:numRef>
          </c:val>
        </c:ser>
        <c:ser>
          <c:idx val="1"/>
          <c:order val="1"/>
          <c:tx>
            <c:strRef>
              <c:f>'Oakland MD'!$C$21</c:f>
              <c:strCache>
                <c:ptCount val="1"/>
                <c:pt idx="0">
                  <c:v>Oakland(MD) Forecast</c:v>
                </c:pt>
              </c:strCache>
            </c:strRef>
          </c:tx>
          <c:invertIfNegative val="0"/>
          <c:cat>
            <c:strRef>
              <c:f>'Oakland MD'!$A$22:$A$34</c:f>
              <c:strCache>
                <c:ptCount val="13"/>
                <c:pt idx="0">
                  <c:v>Federal Government</c:v>
                </c:pt>
                <c:pt idx="1">
                  <c:v>Information</c:v>
                </c:pt>
                <c:pt idx="2">
                  <c:v>Non-Durable Goods Mfg.</c:v>
                </c:pt>
                <c:pt idx="3">
                  <c:v>State &amp; Local Government</c:v>
                </c:pt>
                <c:pt idx="4">
                  <c:v>Trans. Warehousing &amp; Utilities</c:v>
                </c:pt>
                <c:pt idx="5">
                  <c:v>Trade, Transport, Util.</c:v>
                </c:pt>
                <c:pt idx="6">
                  <c:v>Financial Activities</c:v>
                </c:pt>
                <c:pt idx="7">
                  <c:v>Construction</c:v>
                </c:pt>
                <c:pt idx="8">
                  <c:v>Total Non-Farm </c:v>
                </c:pt>
                <c:pt idx="9">
                  <c:v>Durable Goods Mfg.</c:v>
                </c:pt>
                <c:pt idx="10">
                  <c:v>Leisure &amp; Hospitality</c:v>
                </c:pt>
                <c:pt idx="11">
                  <c:v>Education &amp; Health Services</c:v>
                </c:pt>
                <c:pt idx="12">
                  <c:v>Professional &amp; Bus. Services</c:v>
                </c:pt>
              </c:strCache>
            </c:strRef>
          </c:cat>
          <c:val>
            <c:numRef>
              <c:f>'Oakland MD'!$C$22:$C$34</c:f>
              <c:numCache>
                <c:formatCode>General</c:formatCode>
                <c:ptCount val="13"/>
                <c:pt idx="0">
                  <c:v>-0.0356743480855835</c:v>
                </c:pt>
                <c:pt idx="1">
                  <c:v>0.344742782359709</c:v>
                </c:pt>
                <c:pt idx="2">
                  <c:v>0.549630393005183</c:v>
                </c:pt>
                <c:pt idx="3">
                  <c:v>0.745152537886308</c:v>
                </c:pt>
                <c:pt idx="4">
                  <c:v>0.834718363495644</c:v>
                </c:pt>
                <c:pt idx="5">
                  <c:v>0.919583107252668</c:v>
                </c:pt>
                <c:pt idx="6">
                  <c:v>2.617999267897293</c:v>
                </c:pt>
                <c:pt idx="7">
                  <c:v>4.662277388019434</c:v>
                </c:pt>
                <c:pt idx="8">
                  <c:v>4.72114330355413</c:v>
                </c:pt>
                <c:pt idx="9">
                  <c:v>4.748488558803208</c:v>
                </c:pt>
                <c:pt idx="10">
                  <c:v>6.144053695224966</c:v>
                </c:pt>
                <c:pt idx="11">
                  <c:v>6.770069906415605</c:v>
                </c:pt>
                <c:pt idx="12">
                  <c:v>9.100804855521836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0071288"/>
        <c:axId val="250074296"/>
      </c:barChart>
      <c:catAx>
        <c:axId val="2500712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600"/>
            </a:pPr>
            <a:endParaRPr lang="en-US"/>
          </a:p>
        </c:txPr>
        <c:crossAx val="250074296"/>
        <c:crosses val="autoZero"/>
        <c:auto val="1"/>
        <c:lblAlgn val="ctr"/>
        <c:lblOffset val="100"/>
        <c:noMultiLvlLbl val="0"/>
      </c:catAx>
      <c:valAx>
        <c:axId val="250074296"/>
        <c:scaling>
          <c:orientation val="minMax"/>
          <c:max val="10.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%</a:t>
                </a:r>
                <a:r>
                  <a:rPr lang="en-US" sz="1600" baseline="0" dirty="0"/>
                  <a:t> Change ( Q4 2011 - Q4 2013)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38158292183816"/>
              <c:y val="0.86297134733158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500712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3044474843187"/>
          <c:y val="0.93233960338291"/>
          <c:w val="0.552470120922385"/>
          <c:h val="0.0466108434206918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San Francisco (MD) Employment Growth Forecast by Industry to 2013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91362291730108"/>
          <c:y val="0.133170731707317"/>
          <c:w val="0.675314635655782"/>
          <c:h val="0.65746846748323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'SF MD'!$B$27</c:f>
              <c:strCache>
                <c:ptCount val="1"/>
                <c:pt idx="0">
                  <c:v>Bay Area Forecast</c:v>
                </c:pt>
              </c:strCache>
            </c:strRef>
          </c:tx>
          <c:invertIfNegative val="0"/>
          <c:cat>
            <c:strRef>
              <c:f>'SF MD'!$A$28:$A$40</c:f>
              <c:strCache>
                <c:ptCount val="13"/>
                <c:pt idx="0">
                  <c:v>Federal Government</c:v>
                </c:pt>
                <c:pt idx="1">
                  <c:v>Information</c:v>
                </c:pt>
                <c:pt idx="2">
                  <c:v>State &amp; Local Government</c:v>
                </c:pt>
                <c:pt idx="3">
                  <c:v>Non-Durable Goods Mfg.</c:v>
                </c:pt>
                <c:pt idx="4">
                  <c:v>Trade, Transport, Util.</c:v>
                </c:pt>
                <c:pt idx="5">
                  <c:v>Financial Activities</c:v>
                </c:pt>
                <c:pt idx="6">
                  <c:v>Trans. Warehousing &amp; Utilities</c:v>
                </c:pt>
                <c:pt idx="7">
                  <c:v>Construction</c:v>
                </c:pt>
                <c:pt idx="8">
                  <c:v>Education &amp; Health Services</c:v>
                </c:pt>
                <c:pt idx="9">
                  <c:v>Total Non-Farm</c:v>
                </c:pt>
                <c:pt idx="10">
                  <c:v>Leisure &amp; Hospitality</c:v>
                </c:pt>
                <c:pt idx="11">
                  <c:v>Professional &amp; Bus. Services</c:v>
                </c:pt>
                <c:pt idx="12">
                  <c:v>Durable Goods Mfg.</c:v>
                </c:pt>
              </c:strCache>
            </c:strRef>
          </c:cat>
          <c:val>
            <c:numRef>
              <c:f>'SF MD'!$B$28:$B$40</c:f>
              <c:numCache>
                <c:formatCode>General</c:formatCode>
                <c:ptCount val="13"/>
                <c:pt idx="0">
                  <c:v>-0.0272098607861234</c:v>
                </c:pt>
                <c:pt idx="1">
                  <c:v>0.514345515126495</c:v>
                </c:pt>
                <c:pt idx="2">
                  <c:v>0.674124336936446</c:v>
                </c:pt>
                <c:pt idx="3">
                  <c:v>1.02946909608862</c:v>
                </c:pt>
                <c:pt idx="4">
                  <c:v>1.158561631158577</c:v>
                </c:pt>
                <c:pt idx="5">
                  <c:v>1.986145887198352</c:v>
                </c:pt>
                <c:pt idx="6">
                  <c:v>1.78898412681685</c:v>
                </c:pt>
                <c:pt idx="7">
                  <c:v>4.360852315901616</c:v>
                </c:pt>
                <c:pt idx="8">
                  <c:v>6.166913458990525</c:v>
                </c:pt>
                <c:pt idx="9">
                  <c:v>5.809196676619836</c:v>
                </c:pt>
                <c:pt idx="10">
                  <c:v>5.790475573898004</c:v>
                </c:pt>
                <c:pt idx="11">
                  <c:v>9.613980057153746</c:v>
                </c:pt>
                <c:pt idx="12">
                  <c:v>7.58456672980657</c:v>
                </c:pt>
              </c:numCache>
            </c:numRef>
          </c:val>
        </c:ser>
        <c:ser>
          <c:idx val="1"/>
          <c:order val="1"/>
          <c:tx>
            <c:strRef>
              <c:f>'SF MD'!$C$27</c:f>
              <c:strCache>
                <c:ptCount val="1"/>
                <c:pt idx="0">
                  <c:v>SF Forecast</c:v>
                </c:pt>
              </c:strCache>
            </c:strRef>
          </c:tx>
          <c:invertIfNegative val="0"/>
          <c:cat>
            <c:strRef>
              <c:f>'SF MD'!$A$28:$A$40</c:f>
              <c:strCache>
                <c:ptCount val="13"/>
                <c:pt idx="0">
                  <c:v>Federal Government</c:v>
                </c:pt>
                <c:pt idx="1">
                  <c:v>Information</c:v>
                </c:pt>
                <c:pt idx="2">
                  <c:v>State &amp; Local Government</c:v>
                </c:pt>
                <c:pt idx="3">
                  <c:v>Non-Durable Goods Mfg.</c:v>
                </c:pt>
                <c:pt idx="4">
                  <c:v>Trade, Transport, Util.</c:v>
                </c:pt>
                <c:pt idx="5">
                  <c:v>Financial Activities</c:v>
                </c:pt>
                <c:pt idx="6">
                  <c:v>Trans. Warehousing &amp; Utilities</c:v>
                </c:pt>
                <c:pt idx="7">
                  <c:v>Construction</c:v>
                </c:pt>
                <c:pt idx="8">
                  <c:v>Education &amp; Health Services</c:v>
                </c:pt>
                <c:pt idx="9">
                  <c:v>Total Non-Farm</c:v>
                </c:pt>
                <c:pt idx="10">
                  <c:v>Leisure &amp; Hospitality</c:v>
                </c:pt>
                <c:pt idx="11">
                  <c:v>Professional &amp; Bus. Services</c:v>
                </c:pt>
                <c:pt idx="12">
                  <c:v>Durable Goods Mfg.</c:v>
                </c:pt>
              </c:strCache>
            </c:strRef>
          </c:cat>
          <c:val>
            <c:numRef>
              <c:f>'SF MD'!$C$28:$C$40</c:f>
              <c:numCache>
                <c:formatCode>General</c:formatCode>
                <c:ptCount val="13"/>
                <c:pt idx="0">
                  <c:v>-0.0276281254316933</c:v>
                </c:pt>
                <c:pt idx="1">
                  <c:v>0.602935260218278</c:v>
                </c:pt>
                <c:pt idx="2">
                  <c:v>0.655390224257069</c:v>
                </c:pt>
                <c:pt idx="3">
                  <c:v>1.311340083146026</c:v>
                </c:pt>
                <c:pt idx="4">
                  <c:v>1.502844620797876</c:v>
                </c:pt>
                <c:pt idx="5">
                  <c:v>1.781315930266613</c:v>
                </c:pt>
                <c:pt idx="6">
                  <c:v>2.702865629435592</c:v>
                </c:pt>
                <c:pt idx="7">
                  <c:v>4.114522631307424</c:v>
                </c:pt>
                <c:pt idx="8">
                  <c:v>4.327597254854615</c:v>
                </c:pt>
                <c:pt idx="9">
                  <c:v>4.567052101697524</c:v>
                </c:pt>
                <c:pt idx="10">
                  <c:v>5.556810298933647</c:v>
                </c:pt>
                <c:pt idx="11">
                  <c:v>6.52392311464717</c:v>
                </c:pt>
                <c:pt idx="12">
                  <c:v>10.26513347395159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0137000"/>
        <c:axId val="250139976"/>
      </c:barChart>
      <c:catAx>
        <c:axId val="2501370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crossAx val="250139976"/>
        <c:crosses val="autoZero"/>
        <c:auto val="1"/>
        <c:lblAlgn val="ctr"/>
        <c:lblOffset val="100"/>
        <c:noMultiLvlLbl val="0"/>
      </c:catAx>
      <c:valAx>
        <c:axId val="25013997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% Change ( Q4 2011 - Q4 2013)</a:t>
                </a:r>
              </a:p>
            </c:rich>
          </c:tx>
          <c:layout>
            <c:manualLayout>
              <c:xMode val="edge"/>
              <c:yMode val="edge"/>
              <c:x val="0.36507874015748"/>
              <c:y val="0.87692038495188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501370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03072200720673"/>
          <c:y val="0.942393190434529"/>
          <c:w val="0.49117420703768"/>
          <c:h val="0.039301200363653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920" b="1" i="0" baseline="0" dirty="0" smtClean="0">
                <a:solidFill>
                  <a:schemeClr val="bg1"/>
                </a:solidFill>
                <a:effectLst/>
              </a:rPr>
              <a:t>Total Employment by Region, Indexed </a:t>
            </a:r>
            <a:endParaRPr lang="en-US" sz="1920" dirty="0">
              <a:solidFill>
                <a:schemeClr val="bg1"/>
              </a:solidFill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Oakland (MD)</c:v>
                </c:pt>
              </c:strCache>
            </c:strRef>
          </c:tx>
          <c:spPr>
            <a:ln>
              <a:solidFill>
                <a:srgbClr val="EF9011"/>
              </a:solidFill>
            </a:ln>
          </c:spPr>
          <c:marker>
            <c:symbol val="none"/>
          </c:marker>
          <c:cat>
            <c:strRef>
              <c:f>Sheet1!$A$2:$A$41</c:f>
              <c:strCache>
                <c:ptCount val="40"/>
                <c:pt idx="0">
                  <c:v>Q1-2004</c:v>
                </c:pt>
                <c:pt idx="1">
                  <c:v>Q2-2004</c:v>
                </c:pt>
                <c:pt idx="2">
                  <c:v>Q3-2004</c:v>
                </c:pt>
                <c:pt idx="3">
                  <c:v>Q4-2004</c:v>
                </c:pt>
                <c:pt idx="4">
                  <c:v>Q1-2005</c:v>
                </c:pt>
                <c:pt idx="5">
                  <c:v>Q2-2005</c:v>
                </c:pt>
                <c:pt idx="6">
                  <c:v>Q3-2005</c:v>
                </c:pt>
                <c:pt idx="7">
                  <c:v>Q4-2005</c:v>
                </c:pt>
                <c:pt idx="8">
                  <c:v>Q1-2006</c:v>
                </c:pt>
                <c:pt idx="9">
                  <c:v>Q2-2006</c:v>
                </c:pt>
                <c:pt idx="10">
                  <c:v>Q3-2006</c:v>
                </c:pt>
                <c:pt idx="11">
                  <c:v>Q4-2006</c:v>
                </c:pt>
                <c:pt idx="12">
                  <c:v>Q1-2007</c:v>
                </c:pt>
                <c:pt idx="13">
                  <c:v>Q2-2007</c:v>
                </c:pt>
                <c:pt idx="14">
                  <c:v>Q3-2007</c:v>
                </c:pt>
                <c:pt idx="15">
                  <c:v>Q4-2007</c:v>
                </c:pt>
                <c:pt idx="16">
                  <c:v>Q1-2008</c:v>
                </c:pt>
                <c:pt idx="17">
                  <c:v>Q2-2008</c:v>
                </c:pt>
                <c:pt idx="18">
                  <c:v>Q3-2008</c:v>
                </c:pt>
                <c:pt idx="19">
                  <c:v>Q4-2008</c:v>
                </c:pt>
                <c:pt idx="20">
                  <c:v>Q1-2009</c:v>
                </c:pt>
                <c:pt idx="21">
                  <c:v>Q2-2009</c:v>
                </c:pt>
                <c:pt idx="22">
                  <c:v>Q3-2009</c:v>
                </c:pt>
                <c:pt idx="23">
                  <c:v>Q4-2009</c:v>
                </c:pt>
                <c:pt idx="24">
                  <c:v>Q1-2010</c:v>
                </c:pt>
                <c:pt idx="25">
                  <c:v>Q2-2010</c:v>
                </c:pt>
                <c:pt idx="26">
                  <c:v>Q3-2010</c:v>
                </c:pt>
                <c:pt idx="27">
                  <c:v>Q4-2010</c:v>
                </c:pt>
                <c:pt idx="28">
                  <c:v>Q1-2011</c:v>
                </c:pt>
                <c:pt idx="29">
                  <c:v>Q2-2011</c:v>
                </c:pt>
                <c:pt idx="30">
                  <c:v>Q3-2011</c:v>
                </c:pt>
                <c:pt idx="31">
                  <c:v>Q4-2011</c:v>
                </c:pt>
                <c:pt idx="32">
                  <c:v>Q1-2012</c:v>
                </c:pt>
                <c:pt idx="33">
                  <c:v>Q2-2012</c:v>
                </c:pt>
                <c:pt idx="34">
                  <c:v>Q3-2012</c:v>
                </c:pt>
                <c:pt idx="35">
                  <c:v>Q4-2012</c:v>
                </c:pt>
                <c:pt idx="36">
                  <c:v>Q1-2013</c:v>
                </c:pt>
                <c:pt idx="37">
                  <c:v>Q2-2013</c:v>
                </c:pt>
                <c:pt idx="38">
                  <c:v>Q3-2013</c:v>
                </c:pt>
                <c:pt idx="39">
                  <c:v>Q4-2013</c:v>
                </c:pt>
              </c:strCache>
            </c:strRef>
          </c:cat>
          <c:val>
            <c:numRef>
              <c:f>Sheet1!$B$2:$B$41</c:f>
              <c:numCache>
                <c:formatCode>General</c:formatCode>
                <c:ptCount val="40"/>
                <c:pt idx="0">
                  <c:v>89.3126</c:v>
                </c:pt>
                <c:pt idx="1">
                  <c:v>90.5443</c:v>
                </c:pt>
                <c:pt idx="2">
                  <c:v>90.0826</c:v>
                </c:pt>
                <c:pt idx="3">
                  <c:v>90.5104</c:v>
                </c:pt>
                <c:pt idx="4">
                  <c:v>91.3426</c:v>
                </c:pt>
                <c:pt idx="5">
                  <c:v>91.25239999999998</c:v>
                </c:pt>
                <c:pt idx="6">
                  <c:v>91.9994</c:v>
                </c:pt>
                <c:pt idx="7">
                  <c:v>92.7834</c:v>
                </c:pt>
                <c:pt idx="8">
                  <c:v>93.4842</c:v>
                </c:pt>
                <c:pt idx="9">
                  <c:v>94.7214</c:v>
                </c:pt>
                <c:pt idx="10">
                  <c:v>95.2325</c:v>
                </c:pt>
                <c:pt idx="11">
                  <c:v>94.6063</c:v>
                </c:pt>
                <c:pt idx="12">
                  <c:v>94.66829999999998</c:v>
                </c:pt>
                <c:pt idx="13">
                  <c:v>94.9485</c:v>
                </c:pt>
                <c:pt idx="14">
                  <c:v>95.3416</c:v>
                </c:pt>
                <c:pt idx="15">
                  <c:v>100.0</c:v>
                </c:pt>
                <c:pt idx="16">
                  <c:v>99.7748</c:v>
                </c:pt>
                <c:pt idx="17">
                  <c:v>99.37629999999998</c:v>
                </c:pt>
                <c:pt idx="18">
                  <c:v>99.0517</c:v>
                </c:pt>
                <c:pt idx="19">
                  <c:v>97.0917</c:v>
                </c:pt>
                <c:pt idx="20">
                  <c:v>93.7222</c:v>
                </c:pt>
                <c:pt idx="21">
                  <c:v>90.87050000000001</c:v>
                </c:pt>
                <c:pt idx="22">
                  <c:v>89.1454</c:v>
                </c:pt>
                <c:pt idx="23">
                  <c:v>88.2249</c:v>
                </c:pt>
                <c:pt idx="24">
                  <c:v>89.0846</c:v>
                </c:pt>
                <c:pt idx="25">
                  <c:v>90.4323</c:v>
                </c:pt>
                <c:pt idx="26">
                  <c:v>90.6418</c:v>
                </c:pt>
                <c:pt idx="27">
                  <c:v>90.5531</c:v>
                </c:pt>
                <c:pt idx="28">
                  <c:v>91.1196</c:v>
                </c:pt>
                <c:pt idx="29">
                  <c:v>91.7633</c:v>
                </c:pt>
                <c:pt idx="30">
                  <c:v>91.6435</c:v>
                </c:pt>
                <c:pt idx="31">
                  <c:v>92.3472</c:v>
                </c:pt>
                <c:pt idx="32">
                  <c:v>92.6125</c:v>
                </c:pt>
                <c:pt idx="33">
                  <c:v>93.3954</c:v>
                </c:pt>
                <c:pt idx="34">
                  <c:v>94.4308</c:v>
                </c:pt>
                <c:pt idx="35">
                  <c:v>95.5952</c:v>
                </c:pt>
                <c:pt idx="36">
                  <c:v>96.8304</c:v>
                </c:pt>
                <c:pt idx="37">
                  <c:v>98.10899999999998</c:v>
                </c:pt>
                <c:pt idx="38">
                  <c:v>99.4182</c:v>
                </c:pt>
                <c:pt idx="39">
                  <c:v>100.752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San Francisco (MD)</c:v>
                </c:pt>
              </c:strCache>
            </c:strRef>
          </c:tx>
          <c:marker>
            <c:symbol val="none"/>
          </c:marker>
          <c:cat>
            <c:strRef>
              <c:f>Sheet1!$A$2:$A$41</c:f>
              <c:strCache>
                <c:ptCount val="40"/>
                <c:pt idx="0">
                  <c:v>Q1-2004</c:v>
                </c:pt>
                <c:pt idx="1">
                  <c:v>Q2-2004</c:v>
                </c:pt>
                <c:pt idx="2">
                  <c:v>Q3-2004</c:v>
                </c:pt>
                <c:pt idx="3">
                  <c:v>Q4-2004</c:v>
                </c:pt>
                <c:pt idx="4">
                  <c:v>Q1-2005</c:v>
                </c:pt>
                <c:pt idx="5">
                  <c:v>Q2-2005</c:v>
                </c:pt>
                <c:pt idx="6">
                  <c:v>Q3-2005</c:v>
                </c:pt>
                <c:pt idx="7">
                  <c:v>Q4-2005</c:v>
                </c:pt>
                <c:pt idx="8">
                  <c:v>Q1-2006</c:v>
                </c:pt>
                <c:pt idx="9">
                  <c:v>Q2-2006</c:v>
                </c:pt>
                <c:pt idx="10">
                  <c:v>Q3-2006</c:v>
                </c:pt>
                <c:pt idx="11">
                  <c:v>Q4-2006</c:v>
                </c:pt>
                <c:pt idx="12">
                  <c:v>Q1-2007</c:v>
                </c:pt>
                <c:pt idx="13">
                  <c:v>Q2-2007</c:v>
                </c:pt>
                <c:pt idx="14">
                  <c:v>Q3-2007</c:v>
                </c:pt>
                <c:pt idx="15">
                  <c:v>Q4-2007</c:v>
                </c:pt>
                <c:pt idx="16">
                  <c:v>Q1-2008</c:v>
                </c:pt>
                <c:pt idx="17">
                  <c:v>Q2-2008</c:v>
                </c:pt>
                <c:pt idx="18">
                  <c:v>Q3-2008</c:v>
                </c:pt>
                <c:pt idx="19">
                  <c:v>Q4-2008</c:v>
                </c:pt>
                <c:pt idx="20">
                  <c:v>Q1-2009</c:v>
                </c:pt>
                <c:pt idx="21">
                  <c:v>Q2-2009</c:v>
                </c:pt>
                <c:pt idx="22">
                  <c:v>Q3-2009</c:v>
                </c:pt>
                <c:pt idx="23">
                  <c:v>Q4-2009</c:v>
                </c:pt>
                <c:pt idx="24">
                  <c:v>Q1-2010</c:v>
                </c:pt>
                <c:pt idx="25">
                  <c:v>Q2-2010</c:v>
                </c:pt>
                <c:pt idx="26">
                  <c:v>Q3-2010</c:v>
                </c:pt>
                <c:pt idx="27">
                  <c:v>Q4-2010</c:v>
                </c:pt>
                <c:pt idx="28">
                  <c:v>Q1-2011</c:v>
                </c:pt>
                <c:pt idx="29">
                  <c:v>Q2-2011</c:v>
                </c:pt>
                <c:pt idx="30">
                  <c:v>Q3-2011</c:v>
                </c:pt>
                <c:pt idx="31">
                  <c:v>Q4-2011</c:v>
                </c:pt>
                <c:pt idx="32">
                  <c:v>Q1-2012</c:v>
                </c:pt>
                <c:pt idx="33">
                  <c:v>Q2-2012</c:v>
                </c:pt>
                <c:pt idx="34">
                  <c:v>Q3-2012</c:v>
                </c:pt>
                <c:pt idx="35">
                  <c:v>Q4-2012</c:v>
                </c:pt>
                <c:pt idx="36">
                  <c:v>Q1-2013</c:v>
                </c:pt>
                <c:pt idx="37">
                  <c:v>Q2-2013</c:v>
                </c:pt>
                <c:pt idx="38">
                  <c:v>Q3-2013</c:v>
                </c:pt>
                <c:pt idx="39">
                  <c:v>Q4-2013</c:v>
                </c:pt>
              </c:strCache>
            </c:strRef>
          </c:cat>
          <c:val>
            <c:numRef>
              <c:f>Sheet1!$C$2:$C$41</c:f>
              <c:numCache>
                <c:formatCode>General</c:formatCode>
                <c:ptCount val="40"/>
                <c:pt idx="0">
                  <c:v>83.0697</c:v>
                </c:pt>
                <c:pt idx="1">
                  <c:v>83.07089999999998</c:v>
                </c:pt>
                <c:pt idx="2">
                  <c:v>83.3669</c:v>
                </c:pt>
                <c:pt idx="3">
                  <c:v>84.36869999999998</c:v>
                </c:pt>
                <c:pt idx="4">
                  <c:v>85.61279999999998</c:v>
                </c:pt>
                <c:pt idx="5">
                  <c:v>86.471</c:v>
                </c:pt>
                <c:pt idx="6">
                  <c:v>87.0187</c:v>
                </c:pt>
                <c:pt idx="7">
                  <c:v>87.9278</c:v>
                </c:pt>
                <c:pt idx="8">
                  <c:v>89.0654</c:v>
                </c:pt>
                <c:pt idx="9">
                  <c:v>90.5158</c:v>
                </c:pt>
                <c:pt idx="10">
                  <c:v>91.35569999999998</c:v>
                </c:pt>
                <c:pt idx="11">
                  <c:v>92.7422</c:v>
                </c:pt>
                <c:pt idx="12">
                  <c:v>94.1602</c:v>
                </c:pt>
                <c:pt idx="13">
                  <c:v>95.5808</c:v>
                </c:pt>
                <c:pt idx="14">
                  <c:v>97.9646</c:v>
                </c:pt>
                <c:pt idx="15">
                  <c:v>98.9853</c:v>
                </c:pt>
                <c:pt idx="16">
                  <c:v>99.7298</c:v>
                </c:pt>
                <c:pt idx="17">
                  <c:v>99.9979</c:v>
                </c:pt>
                <c:pt idx="18">
                  <c:v>100.0</c:v>
                </c:pt>
                <c:pt idx="19">
                  <c:v>98.7565</c:v>
                </c:pt>
                <c:pt idx="20">
                  <c:v>96.3193</c:v>
                </c:pt>
                <c:pt idx="21">
                  <c:v>94.2639</c:v>
                </c:pt>
                <c:pt idx="22">
                  <c:v>92.2122</c:v>
                </c:pt>
                <c:pt idx="23">
                  <c:v>91.77209999999998</c:v>
                </c:pt>
                <c:pt idx="24">
                  <c:v>92.65839999999989</c:v>
                </c:pt>
                <c:pt idx="25">
                  <c:v>94.164</c:v>
                </c:pt>
                <c:pt idx="26">
                  <c:v>95.32629999999998</c:v>
                </c:pt>
                <c:pt idx="27">
                  <c:v>95.3471</c:v>
                </c:pt>
                <c:pt idx="28">
                  <c:v>95.7094</c:v>
                </c:pt>
                <c:pt idx="29">
                  <c:v>96.7673</c:v>
                </c:pt>
                <c:pt idx="30">
                  <c:v>99.0648</c:v>
                </c:pt>
                <c:pt idx="31">
                  <c:v>99.60890000000001</c:v>
                </c:pt>
                <c:pt idx="32">
                  <c:v>99.814</c:v>
                </c:pt>
                <c:pt idx="33">
                  <c:v>100.419</c:v>
                </c:pt>
                <c:pt idx="34">
                  <c:v>101.22</c:v>
                </c:pt>
                <c:pt idx="35">
                  <c:v>102.12</c:v>
                </c:pt>
                <c:pt idx="36">
                  <c:v>103.075</c:v>
                </c:pt>
                <c:pt idx="37">
                  <c:v>104.064</c:v>
                </c:pt>
                <c:pt idx="38">
                  <c:v>105.076</c:v>
                </c:pt>
                <c:pt idx="39">
                  <c:v>106.107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San Jose (MSA)</c:v>
                </c:pt>
              </c:strCache>
            </c:strRef>
          </c:tx>
          <c:marker>
            <c:symbol val="none"/>
          </c:marker>
          <c:cat>
            <c:strRef>
              <c:f>Sheet1!$A$2:$A$41</c:f>
              <c:strCache>
                <c:ptCount val="40"/>
                <c:pt idx="0">
                  <c:v>Q1-2004</c:v>
                </c:pt>
                <c:pt idx="1">
                  <c:v>Q2-2004</c:v>
                </c:pt>
                <c:pt idx="2">
                  <c:v>Q3-2004</c:v>
                </c:pt>
                <c:pt idx="3">
                  <c:v>Q4-2004</c:v>
                </c:pt>
                <c:pt idx="4">
                  <c:v>Q1-2005</c:v>
                </c:pt>
                <c:pt idx="5">
                  <c:v>Q2-2005</c:v>
                </c:pt>
                <c:pt idx="6">
                  <c:v>Q3-2005</c:v>
                </c:pt>
                <c:pt idx="7">
                  <c:v>Q4-2005</c:v>
                </c:pt>
                <c:pt idx="8">
                  <c:v>Q1-2006</c:v>
                </c:pt>
                <c:pt idx="9">
                  <c:v>Q2-2006</c:v>
                </c:pt>
                <c:pt idx="10">
                  <c:v>Q3-2006</c:v>
                </c:pt>
                <c:pt idx="11">
                  <c:v>Q4-2006</c:v>
                </c:pt>
                <c:pt idx="12">
                  <c:v>Q1-2007</c:v>
                </c:pt>
                <c:pt idx="13">
                  <c:v>Q2-2007</c:v>
                </c:pt>
                <c:pt idx="14">
                  <c:v>Q3-2007</c:v>
                </c:pt>
                <c:pt idx="15">
                  <c:v>Q4-2007</c:v>
                </c:pt>
                <c:pt idx="16">
                  <c:v>Q1-2008</c:v>
                </c:pt>
                <c:pt idx="17">
                  <c:v>Q2-2008</c:v>
                </c:pt>
                <c:pt idx="18">
                  <c:v>Q3-2008</c:v>
                </c:pt>
                <c:pt idx="19">
                  <c:v>Q4-2008</c:v>
                </c:pt>
                <c:pt idx="20">
                  <c:v>Q1-2009</c:v>
                </c:pt>
                <c:pt idx="21">
                  <c:v>Q2-2009</c:v>
                </c:pt>
                <c:pt idx="22">
                  <c:v>Q3-2009</c:v>
                </c:pt>
                <c:pt idx="23">
                  <c:v>Q4-2009</c:v>
                </c:pt>
                <c:pt idx="24">
                  <c:v>Q1-2010</c:v>
                </c:pt>
                <c:pt idx="25">
                  <c:v>Q2-2010</c:v>
                </c:pt>
                <c:pt idx="26">
                  <c:v>Q3-2010</c:v>
                </c:pt>
                <c:pt idx="27">
                  <c:v>Q4-2010</c:v>
                </c:pt>
                <c:pt idx="28">
                  <c:v>Q1-2011</c:v>
                </c:pt>
                <c:pt idx="29">
                  <c:v>Q2-2011</c:v>
                </c:pt>
                <c:pt idx="30">
                  <c:v>Q3-2011</c:v>
                </c:pt>
                <c:pt idx="31">
                  <c:v>Q4-2011</c:v>
                </c:pt>
                <c:pt idx="32">
                  <c:v>Q1-2012</c:v>
                </c:pt>
                <c:pt idx="33">
                  <c:v>Q2-2012</c:v>
                </c:pt>
                <c:pt idx="34">
                  <c:v>Q3-2012</c:v>
                </c:pt>
                <c:pt idx="35">
                  <c:v>Q4-2012</c:v>
                </c:pt>
                <c:pt idx="36">
                  <c:v>Q1-2013</c:v>
                </c:pt>
                <c:pt idx="37">
                  <c:v>Q2-2013</c:v>
                </c:pt>
                <c:pt idx="38">
                  <c:v>Q3-2013</c:v>
                </c:pt>
                <c:pt idx="39">
                  <c:v>Q4-2013</c:v>
                </c:pt>
              </c:strCache>
            </c:strRef>
          </c:cat>
          <c:val>
            <c:numRef>
              <c:f>Sheet1!$D$2:$D$41</c:f>
              <c:numCache>
                <c:formatCode>General</c:formatCode>
                <c:ptCount val="40"/>
                <c:pt idx="0">
                  <c:v>92.1878</c:v>
                </c:pt>
                <c:pt idx="1">
                  <c:v>91.7607</c:v>
                </c:pt>
                <c:pt idx="2">
                  <c:v>91.22880000000001</c:v>
                </c:pt>
                <c:pt idx="3">
                  <c:v>92.0927</c:v>
                </c:pt>
                <c:pt idx="4">
                  <c:v>92.2395</c:v>
                </c:pt>
                <c:pt idx="5">
                  <c:v>91.7024</c:v>
                </c:pt>
                <c:pt idx="6">
                  <c:v>91.4304</c:v>
                </c:pt>
                <c:pt idx="7">
                  <c:v>92.224</c:v>
                </c:pt>
                <c:pt idx="8">
                  <c:v>93.4741</c:v>
                </c:pt>
                <c:pt idx="9">
                  <c:v>94.5942</c:v>
                </c:pt>
                <c:pt idx="10">
                  <c:v>96.2442</c:v>
                </c:pt>
                <c:pt idx="11">
                  <c:v>96.9706</c:v>
                </c:pt>
                <c:pt idx="12">
                  <c:v>98.57889999999998</c:v>
                </c:pt>
                <c:pt idx="13">
                  <c:v>98.8078</c:v>
                </c:pt>
                <c:pt idx="14">
                  <c:v>98.7848</c:v>
                </c:pt>
                <c:pt idx="15">
                  <c:v>99.0465</c:v>
                </c:pt>
                <c:pt idx="16">
                  <c:v>99.4815</c:v>
                </c:pt>
                <c:pt idx="17">
                  <c:v>100.0</c:v>
                </c:pt>
                <c:pt idx="18">
                  <c:v>99.633</c:v>
                </c:pt>
                <c:pt idx="19">
                  <c:v>97.52079999999998</c:v>
                </c:pt>
                <c:pt idx="20">
                  <c:v>92.9654</c:v>
                </c:pt>
                <c:pt idx="21">
                  <c:v>89.8458</c:v>
                </c:pt>
                <c:pt idx="22">
                  <c:v>88.2325</c:v>
                </c:pt>
                <c:pt idx="23">
                  <c:v>87.87730000000001</c:v>
                </c:pt>
                <c:pt idx="24">
                  <c:v>88.2124</c:v>
                </c:pt>
                <c:pt idx="25">
                  <c:v>90.12829999999998</c:v>
                </c:pt>
                <c:pt idx="26">
                  <c:v>90.6403</c:v>
                </c:pt>
                <c:pt idx="27">
                  <c:v>90.774</c:v>
                </c:pt>
                <c:pt idx="28">
                  <c:v>91.6215</c:v>
                </c:pt>
                <c:pt idx="29">
                  <c:v>91.8246</c:v>
                </c:pt>
                <c:pt idx="30">
                  <c:v>93.57810000000001</c:v>
                </c:pt>
                <c:pt idx="31">
                  <c:v>94.67749999999998</c:v>
                </c:pt>
                <c:pt idx="32">
                  <c:v>95.092</c:v>
                </c:pt>
                <c:pt idx="33">
                  <c:v>96.3154</c:v>
                </c:pt>
                <c:pt idx="34">
                  <c:v>97.9331</c:v>
                </c:pt>
                <c:pt idx="35">
                  <c:v>99.75230000000001</c:v>
                </c:pt>
                <c:pt idx="36">
                  <c:v>101.682</c:v>
                </c:pt>
                <c:pt idx="37">
                  <c:v>103.68</c:v>
                </c:pt>
                <c:pt idx="38">
                  <c:v>105.725</c:v>
                </c:pt>
                <c:pt idx="39">
                  <c:v>107.809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9906264"/>
        <c:axId val="249895832"/>
      </c:lineChart>
      <c:catAx>
        <c:axId val="249906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249895832"/>
        <c:crosses val="autoZero"/>
        <c:auto val="1"/>
        <c:lblAlgn val="ctr"/>
        <c:lblOffset val="100"/>
        <c:tickLblSkip val="4"/>
        <c:noMultiLvlLbl val="0"/>
      </c:catAx>
      <c:valAx>
        <c:axId val="249895832"/>
        <c:scaling>
          <c:orientation val="minMax"/>
          <c:max val="110.0"/>
          <c:min val="8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9906264"/>
        <c:crosses val="autoZero"/>
        <c:crossBetween val="between"/>
        <c:majorUnit val="5.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920" b="1" i="0" baseline="0" dirty="0" smtClean="0">
                <a:solidFill>
                  <a:srgbClr val="FFFFFF"/>
                </a:solidFill>
                <a:effectLst/>
              </a:rPr>
              <a:t>Total Employment by Region, Indexed </a:t>
            </a:r>
            <a:endParaRPr lang="en-US" sz="1920" dirty="0">
              <a:solidFill>
                <a:srgbClr val="FFFFFF"/>
              </a:solidFill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Oakland (MD)</c:v>
                </c:pt>
              </c:strCache>
            </c:strRef>
          </c:tx>
          <c:spPr>
            <a:ln>
              <a:solidFill>
                <a:srgbClr val="EF9011"/>
              </a:solidFill>
            </a:ln>
          </c:spPr>
          <c:marker>
            <c:symbol val="none"/>
          </c:marker>
          <c:cat>
            <c:strRef>
              <c:f>Sheet1!$A$2:$A$41</c:f>
              <c:strCache>
                <c:ptCount val="40"/>
                <c:pt idx="0">
                  <c:v>Q1-2004</c:v>
                </c:pt>
                <c:pt idx="1">
                  <c:v>Q2-2004</c:v>
                </c:pt>
                <c:pt idx="2">
                  <c:v>Q3-2004</c:v>
                </c:pt>
                <c:pt idx="3">
                  <c:v>Q4-2004</c:v>
                </c:pt>
                <c:pt idx="4">
                  <c:v>Q1-2005</c:v>
                </c:pt>
                <c:pt idx="5">
                  <c:v>Q2-2005</c:v>
                </c:pt>
                <c:pt idx="6">
                  <c:v>Q3-2005</c:v>
                </c:pt>
                <c:pt idx="7">
                  <c:v>Q4-2005</c:v>
                </c:pt>
                <c:pt idx="8">
                  <c:v>Q1-2006</c:v>
                </c:pt>
                <c:pt idx="9">
                  <c:v>Q2-2006</c:v>
                </c:pt>
                <c:pt idx="10">
                  <c:v>Q3-2006</c:v>
                </c:pt>
                <c:pt idx="11">
                  <c:v>Q4-2006</c:v>
                </c:pt>
                <c:pt idx="12">
                  <c:v>Q1-2007</c:v>
                </c:pt>
                <c:pt idx="13">
                  <c:v>Q2-2007</c:v>
                </c:pt>
                <c:pt idx="14">
                  <c:v>Q3-2007</c:v>
                </c:pt>
                <c:pt idx="15">
                  <c:v>Q4-2007</c:v>
                </c:pt>
                <c:pt idx="16">
                  <c:v>Q1-2008</c:v>
                </c:pt>
                <c:pt idx="17">
                  <c:v>Q2-2008</c:v>
                </c:pt>
                <c:pt idx="18">
                  <c:v>Q3-2008</c:v>
                </c:pt>
                <c:pt idx="19">
                  <c:v>Q4-2008</c:v>
                </c:pt>
                <c:pt idx="20">
                  <c:v>Q1-2009</c:v>
                </c:pt>
                <c:pt idx="21">
                  <c:v>Q2-2009</c:v>
                </c:pt>
                <c:pt idx="22">
                  <c:v>Q3-2009</c:v>
                </c:pt>
                <c:pt idx="23">
                  <c:v>Q4-2009</c:v>
                </c:pt>
                <c:pt idx="24">
                  <c:v>Q1-2010</c:v>
                </c:pt>
                <c:pt idx="25">
                  <c:v>Q2-2010</c:v>
                </c:pt>
                <c:pt idx="26">
                  <c:v>Q3-2010</c:v>
                </c:pt>
                <c:pt idx="27">
                  <c:v>Q4-2010</c:v>
                </c:pt>
                <c:pt idx="28">
                  <c:v>Q1-2011</c:v>
                </c:pt>
                <c:pt idx="29">
                  <c:v>Q2-2011</c:v>
                </c:pt>
                <c:pt idx="30">
                  <c:v>Q3-2011</c:v>
                </c:pt>
                <c:pt idx="31">
                  <c:v>Q4-2011</c:v>
                </c:pt>
                <c:pt idx="32">
                  <c:v>Q1-2012</c:v>
                </c:pt>
                <c:pt idx="33">
                  <c:v>Q2-2012</c:v>
                </c:pt>
                <c:pt idx="34">
                  <c:v>Q3-2012</c:v>
                </c:pt>
                <c:pt idx="35">
                  <c:v>Q4-2012</c:v>
                </c:pt>
                <c:pt idx="36">
                  <c:v>Q1-2013</c:v>
                </c:pt>
                <c:pt idx="37">
                  <c:v>Q2-2013</c:v>
                </c:pt>
                <c:pt idx="38">
                  <c:v>Q3-2013</c:v>
                </c:pt>
                <c:pt idx="39">
                  <c:v>Q4-2013</c:v>
                </c:pt>
              </c:strCache>
            </c:strRef>
          </c:cat>
          <c:val>
            <c:numRef>
              <c:f>Sheet1!$B$2:$B$41</c:f>
              <c:numCache>
                <c:formatCode>General</c:formatCode>
                <c:ptCount val="40"/>
                <c:pt idx="0">
                  <c:v>89.68300000000001</c:v>
                </c:pt>
                <c:pt idx="1">
                  <c:v>89.35380000000001</c:v>
                </c:pt>
                <c:pt idx="2">
                  <c:v>90.4555</c:v>
                </c:pt>
                <c:pt idx="3">
                  <c:v>90.3996</c:v>
                </c:pt>
                <c:pt idx="4">
                  <c:v>91.16579999999998</c:v>
                </c:pt>
                <c:pt idx="5">
                  <c:v>92.5504</c:v>
                </c:pt>
                <c:pt idx="6">
                  <c:v>92.77269999999998</c:v>
                </c:pt>
                <c:pt idx="7">
                  <c:v>93.9931</c:v>
                </c:pt>
                <c:pt idx="8">
                  <c:v>94.5997</c:v>
                </c:pt>
                <c:pt idx="9">
                  <c:v>95.121</c:v>
                </c:pt>
                <c:pt idx="10">
                  <c:v>95.65949999999998</c:v>
                </c:pt>
                <c:pt idx="11">
                  <c:v>96.67969999999998</c:v>
                </c:pt>
                <c:pt idx="12">
                  <c:v>97.5513</c:v>
                </c:pt>
                <c:pt idx="13">
                  <c:v>98.17849999999991</c:v>
                </c:pt>
                <c:pt idx="14">
                  <c:v>98.512</c:v>
                </c:pt>
                <c:pt idx="15">
                  <c:v>98.5429</c:v>
                </c:pt>
                <c:pt idx="16">
                  <c:v>99.4572</c:v>
                </c:pt>
                <c:pt idx="17">
                  <c:v>100.0</c:v>
                </c:pt>
                <c:pt idx="18">
                  <c:v>99.63239999999998</c:v>
                </c:pt>
                <c:pt idx="19">
                  <c:v>98.5029</c:v>
                </c:pt>
                <c:pt idx="20">
                  <c:v>96.1516</c:v>
                </c:pt>
                <c:pt idx="21">
                  <c:v>94.9346</c:v>
                </c:pt>
                <c:pt idx="22">
                  <c:v>94.3905</c:v>
                </c:pt>
                <c:pt idx="23">
                  <c:v>94.68940000000001</c:v>
                </c:pt>
                <c:pt idx="24">
                  <c:v>94.15479999999998</c:v>
                </c:pt>
                <c:pt idx="25">
                  <c:v>95.4242</c:v>
                </c:pt>
                <c:pt idx="26">
                  <c:v>96.18770000000001</c:v>
                </c:pt>
                <c:pt idx="27">
                  <c:v>96.3975</c:v>
                </c:pt>
                <c:pt idx="28">
                  <c:v>97.0503</c:v>
                </c:pt>
                <c:pt idx="29">
                  <c:v>96.3427</c:v>
                </c:pt>
                <c:pt idx="30">
                  <c:v>95.82929999999998</c:v>
                </c:pt>
                <c:pt idx="31">
                  <c:v>95.5801</c:v>
                </c:pt>
                <c:pt idx="32">
                  <c:v>95.5802</c:v>
                </c:pt>
                <c:pt idx="33">
                  <c:v>96.3408</c:v>
                </c:pt>
                <c:pt idx="34">
                  <c:v>97.17079999999991</c:v>
                </c:pt>
                <c:pt idx="35">
                  <c:v>98.0129</c:v>
                </c:pt>
                <c:pt idx="36">
                  <c:v>98.8622</c:v>
                </c:pt>
                <c:pt idx="37">
                  <c:v>99.7186</c:v>
                </c:pt>
                <c:pt idx="38">
                  <c:v>100.582</c:v>
                </c:pt>
                <c:pt idx="39">
                  <c:v>101.453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San Francisco (MD)</c:v>
                </c:pt>
              </c:strCache>
            </c:strRef>
          </c:tx>
          <c:marker>
            <c:symbol val="none"/>
          </c:marker>
          <c:cat>
            <c:strRef>
              <c:f>Sheet1!$A$2:$A$41</c:f>
              <c:strCache>
                <c:ptCount val="40"/>
                <c:pt idx="0">
                  <c:v>Q1-2004</c:v>
                </c:pt>
                <c:pt idx="1">
                  <c:v>Q2-2004</c:v>
                </c:pt>
                <c:pt idx="2">
                  <c:v>Q3-2004</c:v>
                </c:pt>
                <c:pt idx="3">
                  <c:v>Q4-2004</c:v>
                </c:pt>
                <c:pt idx="4">
                  <c:v>Q1-2005</c:v>
                </c:pt>
                <c:pt idx="5">
                  <c:v>Q2-2005</c:v>
                </c:pt>
                <c:pt idx="6">
                  <c:v>Q3-2005</c:v>
                </c:pt>
                <c:pt idx="7">
                  <c:v>Q4-2005</c:v>
                </c:pt>
                <c:pt idx="8">
                  <c:v>Q1-2006</c:v>
                </c:pt>
                <c:pt idx="9">
                  <c:v>Q2-2006</c:v>
                </c:pt>
                <c:pt idx="10">
                  <c:v>Q3-2006</c:v>
                </c:pt>
                <c:pt idx="11">
                  <c:v>Q4-2006</c:v>
                </c:pt>
                <c:pt idx="12">
                  <c:v>Q1-2007</c:v>
                </c:pt>
                <c:pt idx="13">
                  <c:v>Q2-2007</c:v>
                </c:pt>
                <c:pt idx="14">
                  <c:v>Q3-2007</c:v>
                </c:pt>
                <c:pt idx="15">
                  <c:v>Q4-2007</c:v>
                </c:pt>
                <c:pt idx="16">
                  <c:v>Q1-2008</c:v>
                </c:pt>
                <c:pt idx="17">
                  <c:v>Q2-2008</c:v>
                </c:pt>
                <c:pt idx="18">
                  <c:v>Q3-2008</c:v>
                </c:pt>
                <c:pt idx="19">
                  <c:v>Q4-2008</c:v>
                </c:pt>
                <c:pt idx="20">
                  <c:v>Q1-2009</c:v>
                </c:pt>
                <c:pt idx="21">
                  <c:v>Q2-2009</c:v>
                </c:pt>
                <c:pt idx="22">
                  <c:v>Q3-2009</c:v>
                </c:pt>
                <c:pt idx="23">
                  <c:v>Q4-2009</c:v>
                </c:pt>
                <c:pt idx="24">
                  <c:v>Q1-2010</c:v>
                </c:pt>
                <c:pt idx="25">
                  <c:v>Q2-2010</c:v>
                </c:pt>
                <c:pt idx="26">
                  <c:v>Q3-2010</c:v>
                </c:pt>
                <c:pt idx="27">
                  <c:v>Q4-2010</c:v>
                </c:pt>
                <c:pt idx="28">
                  <c:v>Q1-2011</c:v>
                </c:pt>
                <c:pt idx="29">
                  <c:v>Q2-2011</c:v>
                </c:pt>
                <c:pt idx="30">
                  <c:v>Q3-2011</c:v>
                </c:pt>
                <c:pt idx="31">
                  <c:v>Q4-2011</c:v>
                </c:pt>
                <c:pt idx="32">
                  <c:v>Q1-2012</c:v>
                </c:pt>
                <c:pt idx="33">
                  <c:v>Q2-2012</c:v>
                </c:pt>
                <c:pt idx="34">
                  <c:v>Q3-2012</c:v>
                </c:pt>
                <c:pt idx="35">
                  <c:v>Q4-2012</c:v>
                </c:pt>
                <c:pt idx="36">
                  <c:v>Q1-2013</c:v>
                </c:pt>
                <c:pt idx="37">
                  <c:v>Q2-2013</c:v>
                </c:pt>
                <c:pt idx="38">
                  <c:v>Q3-2013</c:v>
                </c:pt>
                <c:pt idx="39">
                  <c:v>Q4-2013</c:v>
                </c:pt>
              </c:strCache>
            </c:strRef>
          </c:cat>
          <c:val>
            <c:numRef>
              <c:f>Sheet1!$C$2:$C$41</c:f>
              <c:numCache>
                <c:formatCode>General</c:formatCode>
                <c:ptCount val="40"/>
                <c:pt idx="0">
                  <c:v>89.1966</c:v>
                </c:pt>
                <c:pt idx="1">
                  <c:v>89.3143</c:v>
                </c:pt>
                <c:pt idx="2">
                  <c:v>89.9677</c:v>
                </c:pt>
                <c:pt idx="3">
                  <c:v>90.02079999999998</c:v>
                </c:pt>
                <c:pt idx="4">
                  <c:v>90.393</c:v>
                </c:pt>
                <c:pt idx="5">
                  <c:v>91.0411</c:v>
                </c:pt>
                <c:pt idx="6">
                  <c:v>91.2932</c:v>
                </c:pt>
                <c:pt idx="7">
                  <c:v>92.4839</c:v>
                </c:pt>
                <c:pt idx="8">
                  <c:v>93.4841</c:v>
                </c:pt>
                <c:pt idx="9">
                  <c:v>94.3031</c:v>
                </c:pt>
                <c:pt idx="10">
                  <c:v>94.17669999999998</c:v>
                </c:pt>
                <c:pt idx="11">
                  <c:v>95.17179999999998</c:v>
                </c:pt>
                <c:pt idx="12">
                  <c:v>96.53530000000001</c:v>
                </c:pt>
                <c:pt idx="13">
                  <c:v>96.7746</c:v>
                </c:pt>
                <c:pt idx="14">
                  <c:v>98.5367</c:v>
                </c:pt>
                <c:pt idx="15">
                  <c:v>98.971</c:v>
                </c:pt>
                <c:pt idx="16">
                  <c:v>99.425</c:v>
                </c:pt>
                <c:pt idx="17">
                  <c:v>100.0</c:v>
                </c:pt>
                <c:pt idx="18">
                  <c:v>99.87879999999991</c:v>
                </c:pt>
                <c:pt idx="19">
                  <c:v>99.1875</c:v>
                </c:pt>
                <c:pt idx="20">
                  <c:v>96.9588</c:v>
                </c:pt>
                <c:pt idx="21">
                  <c:v>96.0802</c:v>
                </c:pt>
                <c:pt idx="22">
                  <c:v>95.10879999999995</c:v>
                </c:pt>
                <c:pt idx="23">
                  <c:v>95.1639</c:v>
                </c:pt>
                <c:pt idx="24">
                  <c:v>94.9032</c:v>
                </c:pt>
                <c:pt idx="25">
                  <c:v>96.63849999999998</c:v>
                </c:pt>
                <c:pt idx="26">
                  <c:v>96.62279999999991</c:v>
                </c:pt>
                <c:pt idx="27">
                  <c:v>96.4379</c:v>
                </c:pt>
                <c:pt idx="28">
                  <c:v>97.3699</c:v>
                </c:pt>
                <c:pt idx="29">
                  <c:v>97.4055</c:v>
                </c:pt>
                <c:pt idx="30">
                  <c:v>97.68879999999992</c:v>
                </c:pt>
                <c:pt idx="31">
                  <c:v>97.4589</c:v>
                </c:pt>
                <c:pt idx="32">
                  <c:v>97.459</c:v>
                </c:pt>
                <c:pt idx="33">
                  <c:v>98.1604</c:v>
                </c:pt>
                <c:pt idx="34">
                  <c:v>98.9258</c:v>
                </c:pt>
                <c:pt idx="35">
                  <c:v>99.7023</c:v>
                </c:pt>
                <c:pt idx="36">
                  <c:v>100.486</c:v>
                </c:pt>
                <c:pt idx="37">
                  <c:v>101.275</c:v>
                </c:pt>
                <c:pt idx="38">
                  <c:v>102.071</c:v>
                </c:pt>
                <c:pt idx="39">
                  <c:v>102.874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San Jose (MSA)</c:v>
                </c:pt>
              </c:strCache>
            </c:strRef>
          </c:tx>
          <c:marker>
            <c:symbol val="none"/>
          </c:marker>
          <c:cat>
            <c:strRef>
              <c:f>Sheet1!$A$2:$A$41</c:f>
              <c:strCache>
                <c:ptCount val="40"/>
                <c:pt idx="0">
                  <c:v>Q1-2004</c:v>
                </c:pt>
                <c:pt idx="1">
                  <c:v>Q2-2004</c:v>
                </c:pt>
                <c:pt idx="2">
                  <c:v>Q3-2004</c:v>
                </c:pt>
                <c:pt idx="3">
                  <c:v>Q4-2004</c:v>
                </c:pt>
                <c:pt idx="4">
                  <c:v>Q1-2005</c:v>
                </c:pt>
                <c:pt idx="5">
                  <c:v>Q2-2005</c:v>
                </c:pt>
                <c:pt idx="6">
                  <c:v>Q3-2005</c:v>
                </c:pt>
                <c:pt idx="7">
                  <c:v>Q4-2005</c:v>
                </c:pt>
                <c:pt idx="8">
                  <c:v>Q1-2006</c:v>
                </c:pt>
                <c:pt idx="9">
                  <c:v>Q2-2006</c:v>
                </c:pt>
                <c:pt idx="10">
                  <c:v>Q3-2006</c:v>
                </c:pt>
                <c:pt idx="11">
                  <c:v>Q4-2006</c:v>
                </c:pt>
                <c:pt idx="12">
                  <c:v>Q1-2007</c:v>
                </c:pt>
                <c:pt idx="13">
                  <c:v>Q2-2007</c:v>
                </c:pt>
                <c:pt idx="14">
                  <c:v>Q3-2007</c:v>
                </c:pt>
                <c:pt idx="15">
                  <c:v>Q4-2007</c:v>
                </c:pt>
                <c:pt idx="16">
                  <c:v>Q1-2008</c:v>
                </c:pt>
                <c:pt idx="17">
                  <c:v>Q2-2008</c:v>
                </c:pt>
                <c:pt idx="18">
                  <c:v>Q3-2008</c:v>
                </c:pt>
                <c:pt idx="19">
                  <c:v>Q4-2008</c:v>
                </c:pt>
                <c:pt idx="20">
                  <c:v>Q1-2009</c:v>
                </c:pt>
                <c:pt idx="21">
                  <c:v>Q2-2009</c:v>
                </c:pt>
                <c:pt idx="22">
                  <c:v>Q3-2009</c:v>
                </c:pt>
                <c:pt idx="23">
                  <c:v>Q4-2009</c:v>
                </c:pt>
                <c:pt idx="24">
                  <c:v>Q1-2010</c:v>
                </c:pt>
                <c:pt idx="25">
                  <c:v>Q2-2010</c:v>
                </c:pt>
                <c:pt idx="26">
                  <c:v>Q3-2010</c:v>
                </c:pt>
                <c:pt idx="27">
                  <c:v>Q4-2010</c:v>
                </c:pt>
                <c:pt idx="28">
                  <c:v>Q1-2011</c:v>
                </c:pt>
                <c:pt idx="29">
                  <c:v>Q2-2011</c:v>
                </c:pt>
                <c:pt idx="30">
                  <c:v>Q3-2011</c:v>
                </c:pt>
                <c:pt idx="31">
                  <c:v>Q4-2011</c:v>
                </c:pt>
                <c:pt idx="32">
                  <c:v>Q1-2012</c:v>
                </c:pt>
                <c:pt idx="33">
                  <c:v>Q2-2012</c:v>
                </c:pt>
                <c:pt idx="34">
                  <c:v>Q3-2012</c:v>
                </c:pt>
                <c:pt idx="35">
                  <c:v>Q4-2012</c:v>
                </c:pt>
                <c:pt idx="36">
                  <c:v>Q1-2013</c:v>
                </c:pt>
                <c:pt idx="37">
                  <c:v>Q2-2013</c:v>
                </c:pt>
                <c:pt idx="38">
                  <c:v>Q3-2013</c:v>
                </c:pt>
                <c:pt idx="39">
                  <c:v>Q4-2013</c:v>
                </c:pt>
              </c:strCache>
            </c:strRef>
          </c:cat>
          <c:val>
            <c:numRef>
              <c:f>Sheet1!$D$2:$D$41</c:f>
              <c:numCache>
                <c:formatCode>General</c:formatCode>
                <c:ptCount val="40"/>
                <c:pt idx="0">
                  <c:v>89.4239</c:v>
                </c:pt>
                <c:pt idx="1">
                  <c:v>90.0222</c:v>
                </c:pt>
                <c:pt idx="2">
                  <c:v>90.3946</c:v>
                </c:pt>
                <c:pt idx="3">
                  <c:v>90.8385</c:v>
                </c:pt>
                <c:pt idx="4">
                  <c:v>91.13539999999998</c:v>
                </c:pt>
                <c:pt idx="5">
                  <c:v>92.009</c:v>
                </c:pt>
                <c:pt idx="6">
                  <c:v>93.3352</c:v>
                </c:pt>
                <c:pt idx="7">
                  <c:v>94.12629999999998</c:v>
                </c:pt>
                <c:pt idx="8">
                  <c:v>94.5497</c:v>
                </c:pt>
                <c:pt idx="9">
                  <c:v>95.5435</c:v>
                </c:pt>
                <c:pt idx="10">
                  <c:v>95.8805</c:v>
                </c:pt>
                <c:pt idx="11">
                  <c:v>96.67799999999998</c:v>
                </c:pt>
                <c:pt idx="12">
                  <c:v>97.0483</c:v>
                </c:pt>
                <c:pt idx="13">
                  <c:v>97.7473</c:v>
                </c:pt>
                <c:pt idx="14">
                  <c:v>97.649</c:v>
                </c:pt>
                <c:pt idx="15">
                  <c:v>98.5199</c:v>
                </c:pt>
                <c:pt idx="16">
                  <c:v>99.08540000000001</c:v>
                </c:pt>
                <c:pt idx="17">
                  <c:v>99.4435</c:v>
                </c:pt>
                <c:pt idx="18">
                  <c:v>100.0</c:v>
                </c:pt>
                <c:pt idx="19">
                  <c:v>99.1145</c:v>
                </c:pt>
                <c:pt idx="20">
                  <c:v>96.8128</c:v>
                </c:pt>
                <c:pt idx="21">
                  <c:v>95.2502</c:v>
                </c:pt>
                <c:pt idx="22">
                  <c:v>93.4066</c:v>
                </c:pt>
                <c:pt idx="23">
                  <c:v>92.7978</c:v>
                </c:pt>
                <c:pt idx="24">
                  <c:v>93.9977</c:v>
                </c:pt>
                <c:pt idx="25">
                  <c:v>94.8335</c:v>
                </c:pt>
                <c:pt idx="26">
                  <c:v>94.2688</c:v>
                </c:pt>
                <c:pt idx="27">
                  <c:v>95.0656</c:v>
                </c:pt>
                <c:pt idx="28">
                  <c:v>94.9928</c:v>
                </c:pt>
                <c:pt idx="29">
                  <c:v>92.4685</c:v>
                </c:pt>
                <c:pt idx="30">
                  <c:v>93.2868</c:v>
                </c:pt>
                <c:pt idx="31">
                  <c:v>93.05880000000001</c:v>
                </c:pt>
                <c:pt idx="32">
                  <c:v>93.05889999999998</c:v>
                </c:pt>
                <c:pt idx="33">
                  <c:v>93.7548</c:v>
                </c:pt>
                <c:pt idx="34">
                  <c:v>94.5141</c:v>
                </c:pt>
                <c:pt idx="35">
                  <c:v>95.2844</c:v>
                </c:pt>
                <c:pt idx="36">
                  <c:v>96.0614</c:v>
                </c:pt>
                <c:pt idx="37">
                  <c:v>96.8449</c:v>
                </c:pt>
                <c:pt idx="38">
                  <c:v>97.6348</c:v>
                </c:pt>
                <c:pt idx="39">
                  <c:v>98.4311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5027784"/>
        <c:axId val="175030792"/>
      </c:lineChart>
      <c:catAx>
        <c:axId val="1750277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75030792"/>
        <c:crosses val="autoZero"/>
        <c:auto val="1"/>
        <c:lblAlgn val="ctr"/>
        <c:lblOffset val="100"/>
        <c:tickLblSkip val="4"/>
        <c:noMultiLvlLbl val="0"/>
      </c:catAx>
      <c:valAx>
        <c:axId val="175030792"/>
        <c:scaling>
          <c:orientation val="minMax"/>
          <c:max val="110.0"/>
          <c:min val="8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750277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Total Employment by Region, Indexed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Oakland (MD)</c:v>
                </c:pt>
              </c:strCache>
            </c:strRef>
          </c:tx>
          <c:spPr>
            <a:ln>
              <a:solidFill>
                <a:srgbClr val="EF9011"/>
              </a:solidFill>
            </a:ln>
          </c:spPr>
          <c:marker>
            <c:symbol val="none"/>
          </c:marker>
          <c:cat>
            <c:strRef>
              <c:f>Sheet1!$A$2:$A$41</c:f>
              <c:strCache>
                <c:ptCount val="40"/>
                <c:pt idx="0">
                  <c:v>Q1-2004</c:v>
                </c:pt>
                <c:pt idx="1">
                  <c:v>Q2-2004</c:v>
                </c:pt>
                <c:pt idx="2">
                  <c:v>Q3-2004</c:v>
                </c:pt>
                <c:pt idx="3">
                  <c:v>Q4-2004</c:v>
                </c:pt>
                <c:pt idx="4">
                  <c:v>Q1-2005</c:v>
                </c:pt>
                <c:pt idx="5">
                  <c:v>Q2-2005</c:v>
                </c:pt>
                <c:pt idx="6">
                  <c:v>Q3-2005</c:v>
                </c:pt>
                <c:pt idx="7">
                  <c:v>Q4-2005</c:v>
                </c:pt>
                <c:pt idx="8">
                  <c:v>Q1-2006</c:v>
                </c:pt>
                <c:pt idx="9">
                  <c:v>Q2-2006</c:v>
                </c:pt>
                <c:pt idx="10">
                  <c:v>Q3-2006</c:v>
                </c:pt>
                <c:pt idx="11">
                  <c:v>Q4-2006</c:v>
                </c:pt>
                <c:pt idx="12">
                  <c:v>Q1-2007</c:v>
                </c:pt>
                <c:pt idx="13">
                  <c:v>Q2-2007</c:v>
                </c:pt>
                <c:pt idx="14">
                  <c:v>Q3-2007</c:v>
                </c:pt>
                <c:pt idx="15">
                  <c:v>Q4-2007</c:v>
                </c:pt>
                <c:pt idx="16">
                  <c:v>Q1-2008</c:v>
                </c:pt>
                <c:pt idx="17">
                  <c:v>Q2-2008</c:v>
                </c:pt>
                <c:pt idx="18">
                  <c:v>Q3-2008</c:v>
                </c:pt>
                <c:pt idx="19">
                  <c:v>Q4-2008</c:v>
                </c:pt>
                <c:pt idx="20">
                  <c:v>Q1-2009</c:v>
                </c:pt>
                <c:pt idx="21">
                  <c:v>Q2-2009</c:v>
                </c:pt>
                <c:pt idx="22">
                  <c:v>Q3-2009</c:v>
                </c:pt>
                <c:pt idx="23">
                  <c:v>Q4-2009</c:v>
                </c:pt>
                <c:pt idx="24">
                  <c:v>Q1-2010</c:v>
                </c:pt>
                <c:pt idx="25">
                  <c:v>Q2-2010</c:v>
                </c:pt>
                <c:pt idx="26">
                  <c:v>Q3-2010</c:v>
                </c:pt>
                <c:pt idx="27">
                  <c:v>Q4-2010</c:v>
                </c:pt>
                <c:pt idx="28">
                  <c:v>Q1-2011</c:v>
                </c:pt>
                <c:pt idx="29">
                  <c:v>Q2-2011</c:v>
                </c:pt>
                <c:pt idx="30">
                  <c:v>Q3-2011</c:v>
                </c:pt>
                <c:pt idx="31">
                  <c:v>Q4-2011</c:v>
                </c:pt>
                <c:pt idx="32">
                  <c:v>Q1-2012</c:v>
                </c:pt>
                <c:pt idx="33">
                  <c:v>Q2-2012</c:v>
                </c:pt>
                <c:pt idx="34">
                  <c:v>Q3-2012</c:v>
                </c:pt>
                <c:pt idx="35">
                  <c:v>Q4-2012</c:v>
                </c:pt>
                <c:pt idx="36">
                  <c:v>Q1-2013</c:v>
                </c:pt>
                <c:pt idx="37">
                  <c:v>Q2-2013</c:v>
                </c:pt>
                <c:pt idx="38">
                  <c:v>Q3-2013</c:v>
                </c:pt>
                <c:pt idx="39">
                  <c:v>Q4-2013</c:v>
                </c:pt>
              </c:strCache>
            </c:strRef>
          </c:cat>
          <c:val>
            <c:numRef>
              <c:f>Sheet1!$B$2:$B$41</c:f>
              <c:numCache>
                <c:formatCode>General</c:formatCode>
                <c:ptCount val="40"/>
                <c:pt idx="0">
                  <c:v>90.9523</c:v>
                </c:pt>
                <c:pt idx="1">
                  <c:v>93.66849999999998</c:v>
                </c:pt>
                <c:pt idx="2">
                  <c:v>95.2904</c:v>
                </c:pt>
                <c:pt idx="3">
                  <c:v>95.9013</c:v>
                </c:pt>
                <c:pt idx="4">
                  <c:v>96.9058</c:v>
                </c:pt>
                <c:pt idx="5">
                  <c:v>97.834</c:v>
                </c:pt>
                <c:pt idx="6">
                  <c:v>98.2431</c:v>
                </c:pt>
                <c:pt idx="7">
                  <c:v>99.2649</c:v>
                </c:pt>
                <c:pt idx="8">
                  <c:v>98.5608</c:v>
                </c:pt>
                <c:pt idx="9">
                  <c:v>98.3934</c:v>
                </c:pt>
                <c:pt idx="10">
                  <c:v>100.0</c:v>
                </c:pt>
                <c:pt idx="11">
                  <c:v>98.1403</c:v>
                </c:pt>
                <c:pt idx="12">
                  <c:v>97.7954</c:v>
                </c:pt>
                <c:pt idx="13">
                  <c:v>97.5839</c:v>
                </c:pt>
                <c:pt idx="14">
                  <c:v>96.503</c:v>
                </c:pt>
                <c:pt idx="15">
                  <c:v>94.2024</c:v>
                </c:pt>
                <c:pt idx="16">
                  <c:v>92.583</c:v>
                </c:pt>
                <c:pt idx="17">
                  <c:v>89.0814</c:v>
                </c:pt>
                <c:pt idx="18">
                  <c:v>85.3986</c:v>
                </c:pt>
                <c:pt idx="19">
                  <c:v>82.6642</c:v>
                </c:pt>
                <c:pt idx="20">
                  <c:v>78.0179</c:v>
                </c:pt>
                <c:pt idx="21">
                  <c:v>72.9015</c:v>
                </c:pt>
                <c:pt idx="22">
                  <c:v>69.0837</c:v>
                </c:pt>
                <c:pt idx="23">
                  <c:v>68.37229999999998</c:v>
                </c:pt>
                <c:pt idx="24">
                  <c:v>66.1174</c:v>
                </c:pt>
                <c:pt idx="25">
                  <c:v>64.9463</c:v>
                </c:pt>
                <c:pt idx="26">
                  <c:v>63.5738</c:v>
                </c:pt>
                <c:pt idx="27">
                  <c:v>62.0122</c:v>
                </c:pt>
                <c:pt idx="28">
                  <c:v>62.5966</c:v>
                </c:pt>
                <c:pt idx="29">
                  <c:v>60.7974</c:v>
                </c:pt>
                <c:pt idx="30">
                  <c:v>61.2374</c:v>
                </c:pt>
                <c:pt idx="31">
                  <c:v>62.4058</c:v>
                </c:pt>
                <c:pt idx="32">
                  <c:v>62.95</c:v>
                </c:pt>
                <c:pt idx="33">
                  <c:v>63.3352</c:v>
                </c:pt>
                <c:pt idx="34">
                  <c:v>63.9522</c:v>
                </c:pt>
                <c:pt idx="35">
                  <c:v>64.3266</c:v>
                </c:pt>
                <c:pt idx="36">
                  <c:v>64.6091</c:v>
                </c:pt>
                <c:pt idx="37">
                  <c:v>64.8082</c:v>
                </c:pt>
                <c:pt idx="38">
                  <c:v>65.12430000000001</c:v>
                </c:pt>
                <c:pt idx="39">
                  <c:v>65.3154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San Francisco (MD)</c:v>
                </c:pt>
              </c:strCache>
            </c:strRef>
          </c:tx>
          <c:marker>
            <c:symbol val="none"/>
          </c:marker>
          <c:cat>
            <c:strRef>
              <c:f>Sheet1!$A$2:$A$41</c:f>
              <c:strCache>
                <c:ptCount val="40"/>
                <c:pt idx="0">
                  <c:v>Q1-2004</c:v>
                </c:pt>
                <c:pt idx="1">
                  <c:v>Q2-2004</c:v>
                </c:pt>
                <c:pt idx="2">
                  <c:v>Q3-2004</c:v>
                </c:pt>
                <c:pt idx="3">
                  <c:v>Q4-2004</c:v>
                </c:pt>
                <c:pt idx="4">
                  <c:v>Q1-2005</c:v>
                </c:pt>
                <c:pt idx="5">
                  <c:v>Q2-2005</c:v>
                </c:pt>
                <c:pt idx="6">
                  <c:v>Q3-2005</c:v>
                </c:pt>
                <c:pt idx="7">
                  <c:v>Q4-2005</c:v>
                </c:pt>
                <c:pt idx="8">
                  <c:v>Q1-2006</c:v>
                </c:pt>
                <c:pt idx="9">
                  <c:v>Q2-2006</c:v>
                </c:pt>
                <c:pt idx="10">
                  <c:v>Q3-2006</c:v>
                </c:pt>
                <c:pt idx="11">
                  <c:v>Q4-2006</c:v>
                </c:pt>
                <c:pt idx="12">
                  <c:v>Q1-2007</c:v>
                </c:pt>
                <c:pt idx="13">
                  <c:v>Q2-2007</c:v>
                </c:pt>
                <c:pt idx="14">
                  <c:v>Q3-2007</c:v>
                </c:pt>
                <c:pt idx="15">
                  <c:v>Q4-2007</c:v>
                </c:pt>
                <c:pt idx="16">
                  <c:v>Q1-2008</c:v>
                </c:pt>
                <c:pt idx="17">
                  <c:v>Q2-2008</c:v>
                </c:pt>
                <c:pt idx="18">
                  <c:v>Q3-2008</c:v>
                </c:pt>
                <c:pt idx="19">
                  <c:v>Q4-2008</c:v>
                </c:pt>
                <c:pt idx="20">
                  <c:v>Q1-2009</c:v>
                </c:pt>
                <c:pt idx="21">
                  <c:v>Q2-2009</c:v>
                </c:pt>
                <c:pt idx="22">
                  <c:v>Q3-2009</c:v>
                </c:pt>
                <c:pt idx="23">
                  <c:v>Q4-2009</c:v>
                </c:pt>
                <c:pt idx="24">
                  <c:v>Q1-2010</c:v>
                </c:pt>
                <c:pt idx="25">
                  <c:v>Q2-2010</c:v>
                </c:pt>
                <c:pt idx="26">
                  <c:v>Q3-2010</c:v>
                </c:pt>
                <c:pt idx="27">
                  <c:v>Q4-2010</c:v>
                </c:pt>
                <c:pt idx="28">
                  <c:v>Q1-2011</c:v>
                </c:pt>
                <c:pt idx="29">
                  <c:v>Q2-2011</c:v>
                </c:pt>
                <c:pt idx="30">
                  <c:v>Q3-2011</c:v>
                </c:pt>
                <c:pt idx="31">
                  <c:v>Q4-2011</c:v>
                </c:pt>
                <c:pt idx="32">
                  <c:v>Q1-2012</c:v>
                </c:pt>
                <c:pt idx="33">
                  <c:v>Q2-2012</c:v>
                </c:pt>
                <c:pt idx="34">
                  <c:v>Q3-2012</c:v>
                </c:pt>
                <c:pt idx="35">
                  <c:v>Q4-2012</c:v>
                </c:pt>
                <c:pt idx="36">
                  <c:v>Q1-2013</c:v>
                </c:pt>
                <c:pt idx="37">
                  <c:v>Q2-2013</c:v>
                </c:pt>
                <c:pt idx="38">
                  <c:v>Q3-2013</c:v>
                </c:pt>
                <c:pt idx="39">
                  <c:v>Q4-2013</c:v>
                </c:pt>
              </c:strCache>
            </c:strRef>
          </c:cat>
          <c:val>
            <c:numRef>
              <c:f>Sheet1!$C$2:$C$41</c:f>
              <c:numCache>
                <c:formatCode>General</c:formatCode>
                <c:ptCount val="40"/>
                <c:pt idx="0">
                  <c:v>94.391</c:v>
                </c:pt>
                <c:pt idx="1">
                  <c:v>92.8128</c:v>
                </c:pt>
                <c:pt idx="2">
                  <c:v>90.8049</c:v>
                </c:pt>
                <c:pt idx="3">
                  <c:v>89.17339999999992</c:v>
                </c:pt>
                <c:pt idx="4">
                  <c:v>88.60239999999995</c:v>
                </c:pt>
                <c:pt idx="5">
                  <c:v>89.975</c:v>
                </c:pt>
                <c:pt idx="6">
                  <c:v>90.2509</c:v>
                </c:pt>
                <c:pt idx="7">
                  <c:v>91.1485</c:v>
                </c:pt>
                <c:pt idx="8">
                  <c:v>92.17189999999998</c:v>
                </c:pt>
                <c:pt idx="9">
                  <c:v>92.471</c:v>
                </c:pt>
                <c:pt idx="10">
                  <c:v>94.8905</c:v>
                </c:pt>
                <c:pt idx="11">
                  <c:v>96.2039</c:v>
                </c:pt>
                <c:pt idx="12">
                  <c:v>97.5839</c:v>
                </c:pt>
                <c:pt idx="13">
                  <c:v>98.5718</c:v>
                </c:pt>
                <c:pt idx="14">
                  <c:v>99.5996</c:v>
                </c:pt>
                <c:pt idx="15">
                  <c:v>99.68510000000001</c:v>
                </c:pt>
                <c:pt idx="16">
                  <c:v>100.0</c:v>
                </c:pt>
                <c:pt idx="17">
                  <c:v>98.2124</c:v>
                </c:pt>
                <c:pt idx="18">
                  <c:v>96.1346</c:v>
                </c:pt>
                <c:pt idx="19">
                  <c:v>91.395</c:v>
                </c:pt>
                <c:pt idx="20">
                  <c:v>83.81570000000001</c:v>
                </c:pt>
                <c:pt idx="21">
                  <c:v>77.32579999999992</c:v>
                </c:pt>
                <c:pt idx="22">
                  <c:v>72.7527</c:v>
                </c:pt>
                <c:pt idx="23">
                  <c:v>70.8213</c:v>
                </c:pt>
                <c:pt idx="24">
                  <c:v>71.0667</c:v>
                </c:pt>
                <c:pt idx="25">
                  <c:v>70.6986</c:v>
                </c:pt>
                <c:pt idx="26">
                  <c:v>68.913</c:v>
                </c:pt>
                <c:pt idx="27">
                  <c:v>67.9193</c:v>
                </c:pt>
                <c:pt idx="28">
                  <c:v>66.7847</c:v>
                </c:pt>
                <c:pt idx="29">
                  <c:v>67.6377</c:v>
                </c:pt>
                <c:pt idx="30">
                  <c:v>67.2494</c:v>
                </c:pt>
                <c:pt idx="31">
                  <c:v>68.37929999999998</c:v>
                </c:pt>
                <c:pt idx="32">
                  <c:v>68.9055</c:v>
                </c:pt>
                <c:pt idx="33">
                  <c:v>69.27800000000001</c:v>
                </c:pt>
                <c:pt idx="34">
                  <c:v>69.8745</c:v>
                </c:pt>
                <c:pt idx="35">
                  <c:v>70.2366</c:v>
                </c:pt>
                <c:pt idx="36">
                  <c:v>70.5097</c:v>
                </c:pt>
                <c:pt idx="37">
                  <c:v>70.7023</c:v>
                </c:pt>
                <c:pt idx="38">
                  <c:v>71.0079</c:v>
                </c:pt>
                <c:pt idx="39">
                  <c:v>71.19269999999998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San Jose (MSA)</c:v>
                </c:pt>
              </c:strCache>
            </c:strRef>
          </c:tx>
          <c:marker>
            <c:symbol val="none"/>
          </c:marker>
          <c:cat>
            <c:strRef>
              <c:f>Sheet1!$A$2:$A$41</c:f>
              <c:strCache>
                <c:ptCount val="40"/>
                <c:pt idx="0">
                  <c:v>Q1-2004</c:v>
                </c:pt>
                <c:pt idx="1">
                  <c:v>Q2-2004</c:v>
                </c:pt>
                <c:pt idx="2">
                  <c:v>Q3-2004</c:v>
                </c:pt>
                <c:pt idx="3">
                  <c:v>Q4-2004</c:v>
                </c:pt>
                <c:pt idx="4">
                  <c:v>Q1-2005</c:v>
                </c:pt>
                <c:pt idx="5">
                  <c:v>Q2-2005</c:v>
                </c:pt>
                <c:pt idx="6">
                  <c:v>Q3-2005</c:v>
                </c:pt>
                <c:pt idx="7">
                  <c:v>Q4-2005</c:v>
                </c:pt>
                <c:pt idx="8">
                  <c:v>Q1-2006</c:v>
                </c:pt>
                <c:pt idx="9">
                  <c:v>Q2-2006</c:v>
                </c:pt>
                <c:pt idx="10">
                  <c:v>Q3-2006</c:v>
                </c:pt>
                <c:pt idx="11">
                  <c:v>Q4-2006</c:v>
                </c:pt>
                <c:pt idx="12">
                  <c:v>Q1-2007</c:v>
                </c:pt>
                <c:pt idx="13">
                  <c:v>Q2-2007</c:v>
                </c:pt>
                <c:pt idx="14">
                  <c:v>Q3-2007</c:v>
                </c:pt>
                <c:pt idx="15">
                  <c:v>Q4-2007</c:v>
                </c:pt>
                <c:pt idx="16">
                  <c:v>Q1-2008</c:v>
                </c:pt>
                <c:pt idx="17">
                  <c:v>Q2-2008</c:v>
                </c:pt>
                <c:pt idx="18">
                  <c:v>Q3-2008</c:v>
                </c:pt>
                <c:pt idx="19">
                  <c:v>Q4-2008</c:v>
                </c:pt>
                <c:pt idx="20">
                  <c:v>Q1-2009</c:v>
                </c:pt>
                <c:pt idx="21">
                  <c:v>Q2-2009</c:v>
                </c:pt>
                <c:pt idx="22">
                  <c:v>Q3-2009</c:v>
                </c:pt>
                <c:pt idx="23">
                  <c:v>Q4-2009</c:v>
                </c:pt>
                <c:pt idx="24">
                  <c:v>Q1-2010</c:v>
                </c:pt>
                <c:pt idx="25">
                  <c:v>Q2-2010</c:v>
                </c:pt>
                <c:pt idx="26">
                  <c:v>Q3-2010</c:v>
                </c:pt>
                <c:pt idx="27">
                  <c:v>Q4-2010</c:v>
                </c:pt>
                <c:pt idx="28">
                  <c:v>Q1-2011</c:v>
                </c:pt>
                <c:pt idx="29">
                  <c:v>Q2-2011</c:v>
                </c:pt>
                <c:pt idx="30">
                  <c:v>Q3-2011</c:v>
                </c:pt>
                <c:pt idx="31">
                  <c:v>Q4-2011</c:v>
                </c:pt>
                <c:pt idx="32">
                  <c:v>Q1-2012</c:v>
                </c:pt>
                <c:pt idx="33">
                  <c:v>Q2-2012</c:v>
                </c:pt>
                <c:pt idx="34">
                  <c:v>Q3-2012</c:v>
                </c:pt>
                <c:pt idx="35">
                  <c:v>Q4-2012</c:v>
                </c:pt>
                <c:pt idx="36">
                  <c:v>Q1-2013</c:v>
                </c:pt>
                <c:pt idx="37">
                  <c:v>Q2-2013</c:v>
                </c:pt>
                <c:pt idx="38">
                  <c:v>Q3-2013</c:v>
                </c:pt>
                <c:pt idx="39">
                  <c:v>Q4-2013</c:v>
                </c:pt>
              </c:strCache>
            </c:strRef>
          </c:cat>
          <c:val>
            <c:numRef>
              <c:f>Sheet1!$D$2:$D$41</c:f>
              <c:numCache>
                <c:formatCode>General</c:formatCode>
                <c:ptCount val="40"/>
                <c:pt idx="0">
                  <c:v>89.3646</c:v>
                </c:pt>
                <c:pt idx="1">
                  <c:v>90.451</c:v>
                </c:pt>
                <c:pt idx="2">
                  <c:v>90.36569999999998</c:v>
                </c:pt>
                <c:pt idx="3">
                  <c:v>91.7821</c:v>
                </c:pt>
                <c:pt idx="4">
                  <c:v>91.7665</c:v>
                </c:pt>
                <c:pt idx="5">
                  <c:v>93.1499</c:v>
                </c:pt>
                <c:pt idx="6">
                  <c:v>94.0561</c:v>
                </c:pt>
                <c:pt idx="7">
                  <c:v>95.65519999999998</c:v>
                </c:pt>
                <c:pt idx="8">
                  <c:v>98.4906</c:v>
                </c:pt>
                <c:pt idx="9">
                  <c:v>97.55670000000001</c:v>
                </c:pt>
                <c:pt idx="10">
                  <c:v>98.8262</c:v>
                </c:pt>
                <c:pt idx="11">
                  <c:v>99.0291</c:v>
                </c:pt>
                <c:pt idx="12">
                  <c:v>99.27630000000001</c:v>
                </c:pt>
                <c:pt idx="13">
                  <c:v>99.6001</c:v>
                </c:pt>
                <c:pt idx="14">
                  <c:v>100.0</c:v>
                </c:pt>
                <c:pt idx="15">
                  <c:v>98.769</c:v>
                </c:pt>
                <c:pt idx="16">
                  <c:v>96.5851</c:v>
                </c:pt>
                <c:pt idx="17">
                  <c:v>94.4503</c:v>
                </c:pt>
                <c:pt idx="18">
                  <c:v>92.68629999999998</c:v>
                </c:pt>
                <c:pt idx="19">
                  <c:v>87.95</c:v>
                </c:pt>
                <c:pt idx="20">
                  <c:v>80.15579999999991</c:v>
                </c:pt>
                <c:pt idx="21">
                  <c:v>72.9326</c:v>
                </c:pt>
                <c:pt idx="22">
                  <c:v>67.331</c:v>
                </c:pt>
                <c:pt idx="23">
                  <c:v>64.8418</c:v>
                </c:pt>
                <c:pt idx="24">
                  <c:v>68.3249</c:v>
                </c:pt>
                <c:pt idx="25">
                  <c:v>68.3104</c:v>
                </c:pt>
                <c:pt idx="26">
                  <c:v>67.14530000000001</c:v>
                </c:pt>
                <c:pt idx="27">
                  <c:v>68.0081</c:v>
                </c:pt>
                <c:pt idx="28">
                  <c:v>68.4312</c:v>
                </c:pt>
                <c:pt idx="29">
                  <c:v>69.4008</c:v>
                </c:pt>
                <c:pt idx="30">
                  <c:v>71.9164</c:v>
                </c:pt>
                <c:pt idx="31">
                  <c:v>73.1449</c:v>
                </c:pt>
                <c:pt idx="32">
                  <c:v>73.717</c:v>
                </c:pt>
                <c:pt idx="33">
                  <c:v>74.12199999999998</c:v>
                </c:pt>
                <c:pt idx="34">
                  <c:v>74.7705</c:v>
                </c:pt>
                <c:pt idx="35">
                  <c:v>75.1642</c:v>
                </c:pt>
                <c:pt idx="36">
                  <c:v>75.4612</c:v>
                </c:pt>
                <c:pt idx="37">
                  <c:v>75.67049999999998</c:v>
                </c:pt>
                <c:pt idx="38">
                  <c:v>76.00279999999998</c:v>
                </c:pt>
                <c:pt idx="39">
                  <c:v>76.2037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8297720"/>
        <c:axId val="178300728"/>
      </c:lineChart>
      <c:catAx>
        <c:axId val="1782977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78300728"/>
        <c:crosses val="autoZero"/>
        <c:auto val="1"/>
        <c:lblAlgn val="ctr"/>
        <c:lblOffset val="100"/>
        <c:tickLblSkip val="4"/>
        <c:noMultiLvlLbl val="0"/>
      </c:catAx>
      <c:valAx>
        <c:axId val="178300728"/>
        <c:scaling>
          <c:orientation val="minMax"/>
          <c:max val="105.0"/>
          <c:min val="6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78297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Per Capita Personal </a:t>
            </a:r>
            <a:r>
              <a:rPr lang="en-US" baseline="0" dirty="0"/>
              <a:t>Income, 1990- 2009</a:t>
            </a:r>
            <a:endParaRPr lang="en-US" dirty="0"/>
          </a:p>
        </c:rich>
      </c:tx>
      <c:layout>
        <c:manualLayout>
          <c:xMode val="edge"/>
          <c:yMode val="edge"/>
          <c:x val="0.301643474522581"/>
          <c:y val="0.015946213245083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1737321897263"/>
          <c:y val="0.132544419401106"/>
          <c:w val="0.788451443569554"/>
          <c:h val="0.579621163249287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Oakland (MD)</c:v>
                </c:pt>
              </c:strCache>
            </c:strRef>
          </c:tx>
          <c:spPr>
            <a:ln>
              <a:solidFill>
                <a:srgbClr val="EF9011"/>
              </a:solidFill>
            </a:ln>
          </c:spPr>
          <c:marker>
            <c:symbol val="none"/>
          </c:marker>
          <c:trendline>
            <c:name>Oakland (MD) Trend</c:name>
            <c:spPr>
              <a:ln w="25400">
                <a:solidFill>
                  <a:srgbClr val="EF9011"/>
                </a:solidFill>
                <a:prstDash val="sysDash"/>
              </a:ln>
            </c:spPr>
            <c:trendlineType val="linear"/>
            <c:dispRSqr val="0"/>
            <c:dispEq val="0"/>
          </c:trendline>
          <c:cat>
            <c:strRef>
              <c:f>Sheet1!$B$2:$B$21</c:f>
              <c:strCach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strCache>
            </c:strRef>
          </c:cat>
          <c:val>
            <c:numRef>
              <c:f>Sheet1!$C$2:$C$21</c:f>
              <c:numCache>
                <c:formatCode>#,##0</c:formatCode>
                <c:ptCount val="20"/>
                <c:pt idx="0">
                  <c:v>23920.0</c:v>
                </c:pt>
                <c:pt idx="1">
                  <c:v>24512.0</c:v>
                </c:pt>
                <c:pt idx="2">
                  <c:v>25601.0</c:v>
                </c:pt>
                <c:pt idx="3">
                  <c:v>26327.0</c:v>
                </c:pt>
                <c:pt idx="4">
                  <c:v>27278.0</c:v>
                </c:pt>
                <c:pt idx="5">
                  <c:v>28811.0</c:v>
                </c:pt>
                <c:pt idx="6">
                  <c:v>30620.0</c:v>
                </c:pt>
                <c:pt idx="7">
                  <c:v>32440.0</c:v>
                </c:pt>
                <c:pt idx="8">
                  <c:v>34882.0</c:v>
                </c:pt>
                <c:pt idx="9">
                  <c:v>37162.0</c:v>
                </c:pt>
                <c:pt idx="10">
                  <c:v>41964.0</c:v>
                </c:pt>
                <c:pt idx="11">
                  <c:v>41867.0</c:v>
                </c:pt>
                <c:pt idx="12">
                  <c:v>41659.0</c:v>
                </c:pt>
                <c:pt idx="13">
                  <c:v>42694.0</c:v>
                </c:pt>
                <c:pt idx="14">
                  <c:v>45196.0</c:v>
                </c:pt>
                <c:pt idx="15">
                  <c:v>47334.0</c:v>
                </c:pt>
                <c:pt idx="16">
                  <c:v>50846.0</c:v>
                </c:pt>
                <c:pt idx="17">
                  <c:v>52830.0</c:v>
                </c:pt>
                <c:pt idx="18">
                  <c:v>53502.0</c:v>
                </c:pt>
                <c:pt idx="19">
                  <c:v>51580.0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San Francisco (MD)</c:v>
                </c:pt>
              </c:strCache>
            </c:strRef>
          </c:tx>
          <c:marker>
            <c:symbol val="none"/>
          </c:marker>
          <c:trendline>
            <c:name>San Francisco (MD) Trend</c:name>
            <c:spPr>
              <a:ln w="25400">
                <a:solidFill>
                  <a:schemeClr val="accent5">
                    <a:lumMod val="75000"/>
                  </a:schemeClr>
                </a:solidFill>
                <a:prstDash val="sysDash"/>
              </a:ln>
            </c:spPr>
            <c:trendlineType val="linear"/>
            <c:dispRSqr val="0"/>
            <c:dispEq val="0"/>
          </c:trendline>
          <c:cat>
            <c:strRef>
              <c:f>Sheet1!$B$2:$B$21</c:f>
              <c:strCach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strCache>
            </c:strRef>
          </c:cat>
          <c:val>
            <c:numRef>
              <c:f>Sheet1!$D$2:$D$21</c:f>
              <c:numCache>
                <c:formatCode>#,##0</c:formatCode>
                <c:ptCount val="20"/>
                <c:pt idx="0">
                  <c:v>30388.0</c:v>
                </c:pt>
                <c:pt idx="1">
                  <c:v>31698.0</c:v>
                </c:pt>
                <c:pt idx="2">
                  <c:v>32813.0</c:v>
                </c:pt>
                <c:pt idx="3">
                  <c:v>33688.0</c:v>
                </c:pt>
                <c:pt idx="4">
                  <c:v>35017.0</c:v>
                </c:pt>
                <c:pt idx="5">
                  <c:v>37538.0</c:v>
                </c:pt>
                <c:pt idx="6">
                  <c:v>40563.0</c:v>
                </c:pt>
                <c:pt idx="7">
                  <c:v>42187.0</c:v>
                </c:pt>
                <c:pt idx="8">
                  <c:v>47462.0</c:v>
                </c:pt>
                <c:pt idx="9">
                  <c:v>52279.0</c:v>
                </c:pt>
                <c:pt idx="10">
                  <c:v>60312.0</c:v>
                </c:pt>
                <c:pt idx="11">
                  <c:v>58440.0</c:v>
                </c:pt>
                <c:pt idx="12">
                  <c:v>56007.0</c:v>
                </c:pt>
                <c:pt idx="13">
                  <c:v>56210.0</c:v>
                </c:pt>
                <c:pt idx="14">
                  <c:v>60672.0</c:v>
                </c:pt>
                <c:pt idx="15">
                  <c:v>65675.0</c:v>
                </c:pt>
                <c:pt idx="16">
                  <c:v>71603.0</c:v>
                </c:pt>
                <c:pt idx="17">
                  <c:v>74308.0</c:v>
                </c:pt>
                <c:pt idx="18">
                  <c:v>75051.0</c:v>
                </c:pt>
                <c:pt idx="19">
                  <c:v>71930.0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California</c:v>
                </c:pt>
              </c:strCache>
            </c:strRef>
          </c:tx>
          <c:marker>
            <c:symbol val="none"/>
          </c:marker>
          <c:trendline>
            <c:name>California Trend </c:name>
            <c:spPr>
              <a:ln w="25400">
                <a:solidFill>
                  <a:schemeClr val="bg1">
                    <a:lumMod val="65000"/>
                  </a:schemeClr>
                </a:solidFill>
                <a:prstDash val="sysDash"/>
              </a:ln>
            </c:spPr>
            <c:trendlineType val="linear"/>
            <c:dispRSqr val="0"/>
            <c:dispEq val="0"/>
          </c:trendline>
          <c:cat>
            <c:strRef>
              <c:f>Sheet1!$B$2:$B$21</c:f>
              <c:strCach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strCache>
            </c:strRef>
          </c:cat>
          <c:val>
            <c:numRef>
              <c:f>Sheet1!$E$2:$E$21</c:f>
              <c:numCache>
                <c:formatCode>#,##0</c:formatCode>
                <c:ptCount val="20"/>
                <c:pt idx="0">
                  <c:v>21380.0</c:v>
                </c:pt>
                <c:pt idx="1">
                  <c:v>21734.0</c:v>
                </c:pt>
                <c:pt idx="2">
                  <c:v>22439.0</c:v>
                </c:pt>
                <c:pt idx="3">
                  <c:v>22744.0</c:v>
                </c:pt>
                <c:pt idx="4">
                  <c:v>23448.0</c:v>
                </c:pt>
                <c:pt idx="5">
                  <c:v>24498.0</c:v>
                </c:pt>
                <c:pt idx="6">
                  <c:v>25788.0</c:v>
                </c:pt>
                <c:pt idx="7">
                  <c:v>27063.0</c:v>
                </c:pt>
                <c:pt idx="8">
                  <c:v>29195.0</c:v>
                </c:pt>
                <c:pt idx="9">
                  <c:v>30679.0</c:v>
                </c:pt>
                <c:pt idx="10">
                  <c:v>33404.0</c:v>
                </c:pt>
                <c:pt idx="11">
                  <c:v>33896.0</c:v>
                </c:pt>
                <c:pt idx="12">
                  <c:v>34049.0</c:v>
                </c:pt>
                <c:pt idx="13">
                  <c:v>34975.0</c:v>
                </c:pt>
                <c:pt idx="14">
                  <c:v>36887.0</c:v>
                </c:pt>
                <c:pt idx="15">
                  <c:v>38731.0</c:v>
                </c:pt>
                <c:pt idx="16">
                  <c:v>41518.0</c:v>
                </c:pt>
                <c:pt idx="17">
                  <c:v>43211.0</c:v>
                </c:pt>
                <c:pt idx="18">
                  <c:v>43993.0</c:v>
                </c:pt>
                <c:pt idx="19">
                  <c:v>41353.0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6565032"/>
        <c:axId val="1046635848"/>
      </c:lineChart>
      <c:catAx>
        <c:axId val="10465650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1046635848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1046635848"/>
        <c:scaling>
          <c:orientation val="minMax"/>
          <c:min val="1500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Current</a:t>
                </a:r>
                <a:r>
                  <a:rPr lang="en-US" sz="1600" baseline="0" dirty="0"/>
                  <a:t> </a:t>
                </a:r>
                <a:r>
                  <a:rPr lang="en-US" sz="1600" baseline="0" dirty="0" smtClean="0"/>
                  <a:t>Dollars </a:t>
                </a:r>
                <a:r>
                  <a:rPr lang="en-US" sz="1600" baseline="0" dirty="0"/>
                  <a:t>(000s)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136299665128066"/>
              <c:y val="0.268749173744086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46565032"/>
        <c:crossesAt val="1.0"/>
        <c:crossBetween val="between"/>
      </c:valAx>
    </c:plotArea>
    <c:legend>
      <c:legendPos val="b"/>
      <c:layout>
        <c:manualLayout>
          <c:xMode val="edge"/>
          <c:yMode val="edge"/>
          <c:x val="0.141770522219205"/>
          <c:y val="0.799417436950816"/>
          <c:w val="0.858229477780795"/>
          <c:h val="0.187168962779738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Oakland (MD) Population by Age, 2010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'Oakland (MD)'!$B$20</c:f>
              <c:strCache>
                <c:ptCount val="1"/>
                <c:pt idx="0">
                  <c:v>Oakland (MD)</c:v>
                </c:pt>
              </c:strCache>
            </c:strRef>
          </c:tx>
          <c:invertIfNegative val="0"/>
          <c:cat>
            <c:strRef>
              <c:f>'Oakland (MD)'!$A$21:$A$24</c:f>
              <c:strCache>
                <c:ptCount val="4"/>
                <c:pt idx="0">
                  <c:v>5 to 19</c:v>
                </c:pt>
                <c:pt idx="1">
                  <c:v>20 to 34</c:v>
                </c:pt>
                <c:pt idx="2">
                  <c:v>35 to 54</c:v>
                </c:pt>
                <c:pt idx="3">
                  <c:v>55 to 64</c:v>
                </c:pt>
              </c:strCache>
            </c:strRef>
          </c:cat>
          <c:val>
            <c:numRef>
              <c:f>'Oakland (MD)'!$B$21:$B$24</c:f>
              <c:numCache>
                <c:formatCode>#,##0</c:formatCode>
                <c:ptCount val="4"/>
                <c:pt idx="0">
                  <c:v>19.74262622693113</c:v>
                </c:pt>
                <c:pt idx="1">
                  <c:v>19.87095516331665</c:v>
                </c:pt>
                <c:pt idx="2">
                  <c:v>29.70963388554112</c:v>
                </c:pt>
                <c:pt idx="3">
                  <c:v>12.3147798378105</c:v>
                </c:pt>
              </c:numCache>
            </c:numRef>
          </c:val>
        </c:ser>
        <c:ser>
          <c:idx val="1"/>
          <c:order val="1"/>
          <c:tx>
            <c:strRef>
              <c:f>'Oakland (MD)'!$C$20</c:f>
              <c:strCache>
                <c:ptCount val="1"/>
                <c:pt idx="0">
                  <c:v>California </c:v>
                </c:pt>
              </c:strCache>
            </c:strRef>
          </c:tx>
          <c:invertIfNegative val="0"/>
          <c:cat>
            <c:strRef>
              <c:f>'Oakland (MD)'!$A$21:$A$24</c:f>
              <c:strCache>
                <c:ptCount val="4"/>
                <c:pt idx="0">
                  <c:v>5 to 19</c:v>
                </c:pt>
                <c:pt idx="1">
                  <c:v>20 to 34</c:v>
                </c:pt>
                <c:pt idx="2">
                  <c:v>35 to 54</c:v>
                </c:pt>
                <c:pt idx="3">
                  <c:v>55 to 64</c:v>
                </c:pt>
              </c:strCache>
            </c:strRef>
          </c:cat>
          <c:val>
            <c:numRef>
              <c:f>'Oakland (MD)'!$C$21:$C$24</c:f>
              <c:numCache>
                <c:formatCode>#,##0</c:formatCode>
                <c:ptCount val="4"/>
                <c:pt idx="0">
                  <c:v>21.67266511507301</c:v>
                </c:pt>
                <c:pt idx="1">
                  <c:v>20.62637936802216</c:v>
                </c:pt>
                <c:pt idx="2">
                  <c:v>28.41049941235204</c:v>
                </c:pt>
                <c:pt idx="3">
                  <c:v>10.93394426098581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7330968"/>
        <c:axId val="1054050952"/>
      </c:barChart>
      <c:catAx>
        <c:axId val="1047330968"/>
        <c:scaling>
          <c:orientation val="minMax"/>
        </c:scaling>
        <c:delete val="0"/>
        <c:axPos val="b"/>
        <c:majorTickMark val="out"/>
        <c:minorTickMark val="none"/>
        <c:tickLblPos val="nextTo"/>
        <c:crossAx val="1054050952"/>
        <c:crosses val="autoZero"/>
        <c:auto val="1"/>
        <c:lblAlgn val="ctr"/>
        <c:lblOffset val="100"/>
        <c:noMultiLvlLbl val="0"/>
      </c:catAx>
      <c:valAx>
        <c:axId val="10540509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Percentage of Population</a:t>
                </a:r>
              </a:p>
            </c:rich>
          </c:tx>
          <c:layout>
            <c:manualLayout>
              <c:xMode val="edge"/>
              <c:yMode val="edge"/>
              <c:x val="0.00892857142857143"/>
              <c:y val="0.263620953630796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crossAx val="10473309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Oakland</a:t>
            </a:r>
            <a:r>
              <a:rPr lang="en-US" baseline="0"/>
              <a:t> (MD) Population Forecast by Age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'Oakland (MD)'!$B$40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'Oakland (MD)'!$A$41:$A$44</c:f>
              <c:strCache>
                <c:ptCount val="4"/>
                <c:pt idx="0">
                  <c:v>5 to 19</c:v>
                </c:pt>
                <c:pt idx="1">
                  <c:v>20 to 34</c:v>
                </c:pt>
                <c:pt idx="2">
                  <c:v>35 to 54</c:v>
                </c:pt>
                <c:pt idx="3">
                  <c:v>55 to 64</c:v>
                </c:pt>
              </c:strCache>
            </c:strRef>
          </c:cat>
          <c:val>
            <c:numRef>
              <c:f>'Oakland (MD)'!$B$41:$B$44</c:f>
              <c:numCache>
                <c:formatCode>General</c:formatCode>
                <c:ptCount val="4"/>
                <c:pt idx="0">
                  <c:v>19.74262622693113</c:v>
                </c:pt>
                <c:pt idx="1">
                  <c:v>19.87095516331665</c:v>
                </c:pt>
                <c:pt idx="2">
                  <c:v>29.70963388554112</c:v>
                </c:pt>
                <c:pt idx="3">
                  <c:v>12.3147798378105</c:v>
                </c:pt>
              </c:numCache>
            </c:numRef>
          </c:val>
        </c:ser>
        <c:ser>
          <c:idx val="1"/>
          <c:order val="1"/>
          <c:tx>
            <c:strRef>
              <c:f>'Oakland (MD)'!$C$40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'Oakland (MD)'!$A$41:$A$44</c:f>
              <c:strCache>
                <c:ptCount val="4"/>
                <c:pt idx="0">
                  <c:v>5 to 19</c:v>
                </c:pt>
                <c:pt idx="1">
                  <c:v>20 to 34</c:v>
                </c:pt>
                <c:pt idx="2">
                  <c:v>35 to 54</c:v>
                </c:pt>
                <c:pt idx="3">
                  <c:v>55 to 64</c:v>
                </c:pt>
              </c:strCache>
            </c:strRef>
          </c:cat>
          <c:val>
            <c:numRef>
              <c:f>'Oakland (MD)'!$C$41:$C$44</c:f>
              <c:numCache>
                <c:formatCode>General</c:formatCode>
                <c:ptCount val="4"/>
                <c:pt idx="0">
                  <c:v>18.56750631242406</c:v>
                </c:pt>
                <c:pt idx="1">
                  <c:v>19.98421247662462</c:v>
                </c:pt>
                <c:pt idx="2">
                  <c:v>25.75613791677079</c:v>
                </c:pt>
                <c:pt idx="3">
                  <c:v>13.13728768280177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4182552"/>
        <c:axId val="1054185464"/>
      </c:barChart>
      <c:catAx>
        <c:axId val="1054182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54185464"/>
        <c:crosses val="autoZero"/>
        <c:auto val="1"/>
        <c:lblAlgn val="ctr"/>
        <c:lblOffset val="100"/>
        <c:noMultiLvlLbl val="0"/>
      </c:catAx>
      <c:valAx>
        <c:axId val="10541854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 smtClean="0"/>
                  <a:t>Percentage</a:t>
                </a:r>
                <a:r>
                  <a:rPr lang="en-US" sz="1200" baseline="0" dirty="0" smtClean="0"/>
                  <a:t> of Population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0.0172413793103448"/>
              <c:y val="0.30290710943740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541825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92214227531903"/>
          <c:y val="0.894627240743843"/>
          <c:w val="0.359249705855734"/>
          <c:h val="0.072764178934155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San Francisco (MD)</a:t>
            </a:r>
            <a:r>
              <a:rPr lang="en-US" baseline="0"/>
              <a:t> </a:t>
            </a:r>
            <a:r>
              <a:rPr lang="en-US"/>
              <a:t>Population</a:t>
            </a:r>
            <a:r>
              <a:rPr lang="en-US" baseline="0"/>
              <a:t> by Age, 2010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'San Francisco (MD)'!$B$16</c:f>
              <c:strCache>
                <c:ptCount val="1"/>
                <c:pt idx="0">
                  <c:v>San Francisco (MD)</c:v>
                </c:pt>
              </c:strCache>
            </c:strRef>
          </c:tx>
          <c:invertIfNegative val="0"/>
          <c:cat>
            <c:strRef>
              <c:f>'San Francisco (MD)'!$A$17:$A$20</c:f>
              <c:strCache>
                <c:ptCount val="4"/>
                <c:pt idx="0">
                  <c:v>5 to 19</c:v>
                </c:pt>
                <c:pt idx="1">
                  <c:v>20 to 34</c:v>
                </c:pt>
                <c:pt idx="2">
                  <c:v>35 to 54</c:v>
                </c:pt>
                <c:pt idx="3">
                  <c:v>55 to 64</c:v>
                </c:pt>
              </c:strCache>
            </c:strRef>
          </c:cat>
          <c:val>
            <c:numRef>
              <c:f>'San Francisco (MD)'!$B$17:$B$20</c:f>
              <c:numCache>
                <c:formatCode>#,##0</c:formatCode>
                <c:ptCount val="4"/>
                <c:pt idx="0" formatCode="General">
                  <c:v>14.94692874584189</c:v>
                </c:pt>
                <c:pt idx="1">
                  <c:v>18.73849883218912</c:v>
                </c:pt>
                <c:pt idx="2">
                  <c:v>34.01050145091636</c:v>
                </c:pt>
                <c:pt idx="3">
                  <c:v>12.62463284733527</c:v>
                </c:pt>
              </c:numCache>
            </c:numRef>
          </c:val>
        </c:ser>
        <c:ser>
          <c:idx val="1"/>
          <c:order val="1"/>
          <c:tx>
            <c:strRef>
              <c:f>'San Francisco (MD)'!$C$16</c:f>
              <c:strCache>
                <c:ptCount val="1"/>
                <c:pt idx="0">
                  <c:v>California</c:v>
                </c:pt>
              </c:strCache>
            </c:strRef>
          </c:tx>
          <c:invertIfNegative val="0"/>
          <c:cat>
            <c:strRef>
              <c:f>'San Francisco (MD)'!$A$17:$A$20</c:f>
              <c:strCache>
                <c:ptCount val="4"/>
                <c:pt idx="0">
                  <c:v>5 to 19</c:v>
                </c:pt>
                <c:pt idx="1">
                  <c:v>20 to 34</c:v>
                </c:pt>
                <c:pt idx="2">
                  <c:v>35 to 54</c:v>
                </c:pt>
                <c:pt idx="3">
                  <c:v>55 to 64</c:v>
                </c:pt>
              </c:strCache>
            </c:strRef>
          </c:cat>
          <c:val>
            <c:numRef>
              <c:f>'San Francisco (MD)'!$C$17:$C$20</c:f>
              <c:numCache>
                <c:formatCode>#,##0</c:formatCode>
                <c:ptCount val="4"/>
                <c:pt idx="0">
                  <c:v>21.67266511507301</c:v>
                </c:pt>
                <c:pt idx="1">
                  <c:v>20.62637936802216</c:v>
                </c:pt>
                <c:pt idx="2">
                  <c:v>28.41049941235204</c:v>
                </c:pt>
                <c:pt idx="3">
                  <c:v>10.93394426098581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8783400"/>
        <c:axId val="1054058216"/>
      </c:barChart>
      <c:catAx>
        <c:axId val="10687834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54058216"/>
        <c:crosses val="autoZero"/>
        <c:auto val="1"/>
        <c:lblAlgn val="ctr"/>
        <c:lblOffset val="100"/>
        <c:noMultiLvlLbl val="0"/>
      </c:catAx>
      <c:valAx>
        <c:axId val="1054058216"/>
        <c:scaling>
          <c:orientation val="minMax"/>
          <c:min val="5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/>
                  <a:t>Percentage</a:t>
                </a:r>
                <a:r>
                  <a:rPr lang="en-US" sz="1200" baseline="0" dirty="0"/>
                  <a:t> of Population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0.02"/>
              <c:y val="0.28914510686164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68783400"/>
        <c:crosses val="autoZero"/>
        <c:crossBetween val="between"/>
        <c:majorUnit val="5.0"/>
      </c:valAx>
    </c:plotArea>
    <c:legend>
      <c:legendPos val="b"/>
      <c:layout>
        <c:manualLayout>
          <c:xMode val="edge"/>
          <c:yMode val="edge"/>
          <c:x val="0.192432886678639"/>
          <c:y val="0.900916111447608"/>
          <c:w val="0.679461481788461"/>
          <c:h val="0.079853119321623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San Francisco (MD) Population Forecast by Age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'San Francisco (MD)'!$B$33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'San Francisco (MD)'!$A$34:$A$37</c:f>
              <c:strCache>
                <c:ptCount val="4"/>
                <c:pt idx="0">
                  <c:v>5 to 19</c:v>
                </c:pt>
                <c:pt idx="1">
                  <c:v>20 to 34</c:v>
                </c:pt>
                <c:pt idx="2">
                  <c:v>35 to 54</c:v>
                </c:pt>
                <c:pt idx="3">
                  <c:v>55 to 64</c:v>
                </c:pt>
              </c:strCache>
            </c:strRef>
          </c:cat>
          <c:val>
            <c:numRef>
              <c:f>'San Francisco (MD)'!$B$34:$B$37</c:f>
              <c:numCache>
                <c:formatCode>General</c:formatCode>
                <c:ptCount val="4"/>
                <c:pt idx="0">
                  <c:v>14.94692874584189</c:v>
                </c:pt>
                <c:pt idx="1">
                  <c:v>18.73849883218912</c:v>
                </c:pt>
                <c:pt idx="2">
                  <c:v>34.01050145091636</c:v>
                </c:pt>
                <c:pt idx="3">
                  <c:v>12.62463284733527</c:v>
                </c:pt>
              </c:numCache>
            </c:numRef>
          </c:val>
        </c:ser>
        <c:ser>
          <c:idx val="1"/>
          <c:order val="1"/>
          <c:tx>
            <c:strRef>
              <c:f>'San Francisco (MD)'!$C$33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'San Francisco (MD)'!$A$34:$A$37</c:f>
              <c:strCache>
                <c:ptCount val="4"/>
                <c:pt idx="0">
                  <c:v>5 to 19</c:v>
                </c:pt>
                <c:pt idx="1">
                  <c:v>20 to 34</c:v>
                </c:pt>
                <c:pt idx="2">
                  <c:v>35 to 54</c:v>
                </c:pt>
                <c:pt idx="3">
                  <c:v>55 to 64</c:v>
                </c:pt>
              </c:strCache>
            </c:strRef>
          </c:cat>
          <c:val>
            <c:numRef>
              <c:f>'San Francisco (MD)'!$C$34:$C$37</c:f>
              <c:numCache>
                <c:formatCode>General</c:formatCode>
                <c:ptCount val="4"/>
                <c:pt idx="0">
                  <c:v>15.48285148744043</c:v>
                </c:pt>
                <c:pt idx="1">
                  <c:v>17.0187319220716</c:v>
                </c:pt>
                <c:pt idx="2">
                  <c:v>31.15705171828063</c:v>
                </c:pt>
                <c:pt idx="3">
                  <c:v>13.10795155570654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8849448"/>
        <c:axId val="1068707848"/>
      </c:barChart>
      <c:catAx>
        <c:axId val="1068849448"/>
        <c:scaling>
          <c:orientation val="minMax"/>
        </c:scaling>
        <c:delete val="0"/>
        <c:axPos val="b"/>
        <c:majorTickMark val="out"/>
        <c:minorTickMark val="none"/>
        <c:tickLblPos val="nextTo"/>
        <c:crossAx val="1068707848"/>
        <c:crosses val="autoZero"/>
        <c:auto val="1"/>
        <c:lblAlgn val="ctr"/>
        <c:lblOffset val="100"/>
        <c:noMultiLvlLbl val="0"/>
      </c:catAx>
      <c:valAx>
        <c:axId val="1068707848"/>
        <c:scaling>
          <c:orientation val="minMax"/>
          <c:min val="5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/>
                  <a:t>Percentage of Population</a:t>
                </a:r>
              </a:p>
            </c:rich>
          </c:tx>
          <c:layout>
            <c:manualLayout>
              <c:xMode val="edge"/>
              <c:yMode val="edge"/>
              <c:x val="0.0185471406491499"/>
              <c:y val="0.28204196837204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068849448"/>
        <c:crosses val="autoZero"/>
        <c:crossBetween val="between"/>
        <c:majorUnit val="5.0"/>
      </c:valAx>
    </c:plotArea>
    <c:legend>
      <c:legendPos val="b"/>
      <c:layout>
        <c:manualLayout>
          <c:xMode val="edge"/>
          <c:yMode val="edge"/>
          <c:x val="0.405684138787134"/>
          <c:y val="0.886384679302022"/>
          <c:w val="0.324643843785369"/>
          <c:h val="0.083464566929133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Oakland</a:t>
            </a:r>
            <a:r>
              <a:rPr lang="en-US" baseline="0" dirty="0" smtClean="0"/>
              <a:t> (MD)</a:t>
            </a:r>
            <a:r>
              <a:rPr lang="en-US" dirty="0" smtClean="0"/>
              <a:t> </a:t>
            </a:r>
            <a:r>
              <a:rPr lang="en-US" dirty="0"/>
              <a:t>Employment by Industry – </a:t>
            </a:r>
            <a:r>
              <a:rPr lang="en-US" dirty="0" smtClean="0"/>
              <a:t>October </a:t>
            </a:r>
            <a:endParaRPr lang="en-US" dirty="0"/>
          </a:p>
        </c:rich>
      </c:tx>
      <c:layout>
        <c:manualLayout>
          <c:xMode val="edge"/>
          <c:yMode val="edge"/>
          <c:x val="0.165394672888111"/>
          <c:y val="0.014285799508303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72673280042837"/>
          <c:y val="0.13446486416261"/>
          <c:w val="0.695115984356425"/>
          <c:h val="0.65613969888839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'Easy Bay - Oak (MD)'!$B$1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Pt>
            <c:idx val="7"/>
            <c:invertIfNegative val="0"/>
            <c:bubble3D val="0"/>
          </c:dPt>
          <c:cat>
            <c:strRef>
              <c:f>'Easy Bay - Oak (MD)'!$A$2:$A$13</c:f>
              <c:strCache>
                <c:ptCount val="12"/>
                <c:pt idx="0">
                  <c:v>Information</c:v>
                </c:pt>
                <c:pt idx="1">
                  <c:v>Transport Warehouse Util.</c:v>
                </c:pt>
                <c:pt idx="2">
                  <c:v>Other Services</c:v>
                </c:pt>
                <c:pt idx="3">
                  <c:v>Construction</c:v>
                </c:pt>
                <c:pt idx="4">
                  <c:v>Wholesale Trade</c:v>
                </c:pt>
                <c:pt idx="5">
                  <c:v>Fin. Activities</c:v>
                </c:pt>
                <c:pt idx="6">
                  <c:v>Manufacturing</c:v>
                </c:pt>
                <c:pt idx="7">
                  <c:v>Leisure and Hosp.</c:v>
                </c:pt>
                <c:pt idx="8">
                  <c:v>Retail Trade</c:v>
                </c:pt>
                <c:pt idx="9">
                  <c:v>Education/Health</c:v>
                </c:pt>
                <c:pt idx="10">
                  <c:v>Professional/Business</c:v>
                </c:pt>
                <c:pt idx="11">
                  <c:v>Government</c:v>
                </c:pt>
              </c:strCache>
            </c:strRef>
          </c:cat>
          <c:val>
            <c:numRef>
              <c:f>'Easy Bay - Oak (MD)'!$B$2:$B$13</c:f>
              <c:numCache>
                <c:formatCode>General</c:formatCode>
                <c:ptCount val="12"/>
                <c:pt idx="0">
                  <c:v>2.422471</c:v>
                </c:pt>
                <c:pt idx="1">
                  <c:v>3.41329</c:v>
                </c:pt>
                <c:pt idx="2">
                  <c:v>3.72958</c:v>
                </c:pt>
                <c:pt idx="3">
                  <c:v>4.692473999999985</c:v>
                </c:pt>
                <c:pt idx="4">
                  <c:v>4.721215</c:v>
                </c:pt>
                <c:pt idx="5">
                  <c:v>4.812335999999976</c:v>
                </c:pt>
                <c:pt idx="6">
                  <c:v>8.107198</c:v>
                </c:pt>
                <c:pt idx="7">
                  <c:v>8.962306</c:v>
                </c:pt>
                <c:pt idx="8">
                  <c:v>10.45155</c:v>
                </c:pt>
                <c:pt idx="9">
                  <c:v>15.38098</c:v>
                </c:pt>
                <c:pt idx="10">
                  <c:v>15.88285</c:v>
                </c:pt>
                <c:pt idx="11">
                  <c:v>17.26917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60890936"/>
        <c:axId val="260893944"/>
      </c:barChart>
      <c:catAx>
        <c:axId val="2608909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crossAx val="260893944"/>
        <c:crosses val="autoZero"/>
        <c:auto val="1"/>
        <c:lblAlgn val="ctr"/>
        <c:lblOffset val="100"/>
        <c:tickLblSkip val="1"/>
        <c:noMultiLvlLbl val="0"/>
      </c:catAx>
      <c:valAx>
        <c:axId val="26089394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baseline="0"/>
                  <a:t>% Share of Total Non-Farm Employment 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521233818382103"/>
              <c:y val="0.88750262467191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608909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94735804144333"/>
          <c:y val="0.886608361454818"/>
          <c:w val="0.0845363079615048"/>
          <c:h val="0.057202506376843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San Francisco (MD) Employment by Industry – </a:t>
            </a:r>
            <a:r>
              <a:rPr lang="en-US" dirty="0" smtClean="0"/>
              <a:t>October </a:t>
            </a:r>
            <a:endParaRPr lang="en-US" dirty="0"/>
          </a:p>
        </c:rich>
      </c:tx>
      <c:layout>
        <c:manualLayout>
          <c:xMode val="edge"/>
          <c:yMode val="edge"/>
          <c:x val="0.165394672888111"/>
          <c:y val="0.014285799508303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5016151827175"/>
          <c:y val="0.13446486416261"/>
          <c:w val="0.702773178993651"/>
          <c:h val="0.67787877058845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'SF (MD)'!$B$1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Pt>
            <c:idx val="7"/>
            <c:invertIfNegative val="0"/>
            <c:bubble3D val="0"/>
          </c:dPt>
          <c:cat>
            <c:strRef>
              <c:f>'SF (MD)'!$A$2:$A$13</c:f>
              <c:strCache>
                <c:ptCount val="12"/>
                <c:pt idx="0">
                  <c:v>Wholesale Trade</c:v>
                </c:pt>
                <c:pt idx="1">
                  <c:v>Construction</c:v>
                </c:pt>
                <c:pt idx="2">
                  <c:v>Transport Warehouse Util.</c:v>
                </c:pt>
                <c:pt idx="3">
                  <c:v>Manufacturing</c:v>
                </c:pt>
                <c:pt idx="4">
                  <c:v>Other Services</c:v>
                </c:pt>
                <c:pt idx="5">
                  <c:v>Information</c:v>
                </c:pt>
                <c:pt idx="6">
                  <c:v>Fin. Activities</c:v>
                </c:pt>
                <c:pt idx="7">
                  <c:v>Retail Trade</c:v>
                </c:pt>
                <c:pt idx="8">
                  <c:v>Education/Health</c:v>
                </c:pt>
                <c:pt idx="9">
                  <c:v>Leisure and Hosp.</c:v>
                </c:pt>
                <c:pt idx="10">
                  <c:v>Government</c:v>
                </c:pt>
                <c:pt idx="11">
                  <c:v>Professional/Business</c:v>
                </c:pt>
              </c:strCache>
            </c:strRef>
          </c:cat>
          <c:val>
            <c:numRef>
              <c:f>'SF (MD)'!$B$2:$B$13</c:f>
              <c:numCache>
                <c:formatCode>General</c:formatCode>
                <c:ptCount val="12"/>
                <c:pt idx="0">
                  <c:v>2.53446</c:v>
                </c:pt>
                <c:pt idx="1">
                  <c:v>3.381377</c:v>
                </c:pt>
                <c:pt idx="2">
                  <c:v>3.825186</c:v>
                </c:pt>
                <c:pt idx="3">
                  <c:v>3.94333</c:v>
                </c:pt>
                <c:pt idx="4">
                  <c:v>4.035714</c:v>
                </c:pt>
                <c:pt idx="5">
                  <c:v>4.08608</c:v>
                </c:pt>
                <c:pt idx="6">
                  <c:v>8.01699</c:v>
                </c:pt>
                <c:pt idx="7">
                  <c:v>8.656385</c:v>
                </c:pt>
                <c:pt idx="8">
                  <c:v>11.65229</c:v>
                </c:pt>
                <c:pt idx="9">
                  <c:v>13.37585</c:v>
                </c:pt>
                <c:pt idx="10">
                  <c:v>14.27162</c:v>
                </c:pt>
                <c:pt idx="11">
                  <c:v>22.06419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60937400"/>
        <c:axId val="260940408"/>
      </c:barChart>
      <c:catAx>
        <c:axId val="2609374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crossAx val="260940408"/>
        <c:crosses val="autoZero"/>
        <c:auto val="1"/>
        <c:lblAlgn val="ctr"/>
        <c:lblOffset val="100"/>
        <c:tickLblSkip val="1"/>
        <c:noMultiLvlLbl val="0"/>
      </c:catAx>
      <c:valAx>
        <c:axId val="260940408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i="0" baseline="0" dirty="0">
                    <a:solidFill>
                      <a:schemeClr val="bg1"/>
                    </a:solidFill>
                    <a:effectLst/>
                  </a:rPr>
                  <a:t>% Share of Total Non-Farm Employment </a:t>
                </a:r>
                <a:endParaRPr lang="en-US" dirty="0">
                  <a:solidFill>
                    <a:schemeClr val="bg1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0.470895080422639"/>
              <c:y val="0.89723249267754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60937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48666576934293"/>
          <c:y val="0.896858001445471"/>
          <c:w val="0.0942148417345268"/>
          <c:h val="0.07095363079615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43D71-0DF1-9B4C-AC3F-41C12992E77F}" type="datetimeFigureOut">
              <a:rPr lang="en-US" smtClean="0"/>
              <a:t>12/14/11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079FD-96B9-A64C-92C2-98102EB36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35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4625EE1-28CD-4F71-A486-87E66426ABA3}" type="datetimeFigureOut">
              <a:rPr lang="en-US"/>
              <a:pPr>
                <a:defRPr/>
              </a:pPr>
              <a:t>12/14/11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D4D649D-2BFF-4C29-BFA2-4D8DBD4600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66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8A2B47-2B8C-4441-81DB-706A69195B4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4D649D-2BFF-4C29-BFA2-4D8DBD4600D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142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4D649D-2BFF-4C29-BFA2-4D8DBD4600D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032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4D649D-2BFF-4C29-BFA2-4D8DBD4600D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612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4D649D-2BFF-4C29-BFA2-4D8DBD4600D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86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a chart just like this one, but</a:t>
            </a:r>
            <a:r>
              <a:rPr lang="en-US" baseline="0" dirty="0" smtClean="0"/>
              <a:t> for the SF MD and the San Jose MSA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4D649D-2BFF-4C29-BFA2-4D8DBD4600D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100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A4C39-C5C6-45F6-A5BF-B84FB92FF200}" type="datetimeFigureOut">
              <a:rPr lang="en-US"/>
              <a:pPr>
                <a:defRPr/>
              </a:pPr>
              <a:t>12/14/11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87F7059-4087-4D63-B6DF-6E954C0CCF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CACD3-2F9B-4DC0-BC23-B4E2EEAF8111}" type="datetimeFigureOut">
              <a:rPr lang="en-US"/>
              <a:pPr>
                <a:defRPr/>
              </a:pPr>
              <a:t>12/14/11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FE1F86-BD28-44FC-94C9-045E217D5D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BFD1C-33E4-44B2-B860-D222FB8D50CD}" type="datetimeFigureOut">
              <a:rPr lang="en-US"/>
              <a:pPr>
                <a:defRPr/>
              </a:pPr>
              <a:t>12/14/11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71F64F7-CCDD-432C-8B91-6782F301AE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8C26E-845A-4AAE-A5F2-C5599FBD51C2}" type="datetimeFigureOut">
              <a:rPr lang="en-US"/>
              <a:pPr>
                <a:defRPr/>
              </a:pPr>
              <a:t>12/14/11</a:t>
            </a:fld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F2DD77E-8CB6-4555-9C1C-8AC253BBC3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A4482-6BBE-489F-9D68-A878ADB9D08C}" type="datetimeFigureOut">
              <a:rPr lang="en-US"/>
              <a:pPr>
                <a:defRPr/>
              </a:pPr>
              <a:t>12/14/11</a:t>
            </a:fld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8F2FFFE-1446-43EB-89C4-8711098690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842AF-55E3-4136-A08B-C68AC9F38407}" type="datetimeFigureOut">
              <a:rPr lang="en-US"/>
              <a:pPr>
                <a:defRPr/>
              </a:pPr>
              <a:t>12/14/11</a:t>
            </a:fld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552FC00-E12F-403C-B4AB-0A45A974F8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0CA5B-5B7F-43F5-98B7-B36677DF8FE5}" type="datetimeFigureOut">
              <a:rPr lang="en-US"/>
              <a:pPr>
                <a:defRPr/>
              </a:pPr>
              <a:t>12/14/11</a:t>
            </a:fld>
            <a:endParaRPr lang="en-U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4866090-A7CE-4EAA-87AC-D99939840D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71249-C49E-4ADB-9BF6-14EBF8CCFEB2}" type="datetimeFigureOut">
              <a:rPr lang="en-US"/>
              <a:pPr>
                <a:defRPr/>
              </a:pPr>
              <a:t>12/14/11</a:t>
            </a:fld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0F64857-5CB0-4131-AEAC-3F446739F1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A3106-57AA-45D0-8DC0-EE80D4320824}" type="datetimeFigureOut">
              <a:rPr lang="en-US"/>
              <a:pPr>
                <a:defRPr/>
              </a:pPr>
              <a:t>12/14/11</a:t>
            </a:fld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6C0CC21-7FDE-4BA9-9A02-57F522625E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ln w="12700">
            <a:noFill/>
            <a:prstDash val="solid"/>
          </a:ln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0.xml"/><Relationship Id="rId3" Type="http://schemas.openxmlformats.org/officeDocument/2006/relationships/chart" Target="../charts/char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4" Type="http://schemas.openxmlformats.org/officeDocument/2006/relationships/chart" Target="../charts/chart15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Relationship Id="rId3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Relationship Id="rId3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Jon Haveman</a:t>
            </a:r>
          </a:p>
          <a:p>
            <a:r>
              <a:rPr lang="en-US" sz="2200" i="1" dirty="0" smtClean="0"/>
              <a:t>Chief Economist, BAC Economic Institute</a:t>
            </a:r>
          </a:p>
          <a:p>
            <a:r>
              <a:rPr lang="en-US" sz="2200" dirty="0" smtClean="0"/>
              <a:t>December, 2011</a:t>
            </a:r>
            <a:endParaRPr lang="en-US" sz="22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838200"/>
            <a:ext cx="8458200" cy="183197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East Bay / San Francisco</a:t>
            </a:r>
            <a:br>
              <a:rPr lang="en-US" sz="4000" dirty="0" smtClean="0"/>
            </a:br>
            <a:r>
              <a:rPr lang="en-US" sz="4000" dirty="0" smtClean="0"/>
              <a:t>Economic Forecast: 2011-</a:t>
            </a:r>
            <a:r>
              <a:rPr lang="en-US" sz="4000" dirty="0" smtClean="0"/>
              <a:t>2013</a:t>
            </a:r>
            <a:endParaRPr lang="en-US" sz="4000" dirty="0"/>
          </a:p>
        </p:txBody>
      </p:sp>
      <p:pic>
        <p:nvPicPr>
          <p:cNvPr id="5" name="Picture 4" descr="EB_Map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667000"/>
            <a:ext cx="2286000" cy="2318425"/>
          </a:xfrm>
          <a:prstGeom prst="rect">
            <a:avLst/>
          </a:prstGeom>
        </p:spPr>
      </p:pic>
      <p:pic>
        <p:nvPicPr>
          <p:cNvPr id="6" name="Picture 5" descr="SF_Map.pd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2743200"/>
            <a:ext cx="2118403" cy="31242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Employment by Industry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" y="62484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Source: California Employment </a:t>
            </a:r>
          </a:p>
          <a:p>
            <a:r>
              <a:rPr lang="en-US" sz="1400" b="1" dirty="0" smtClean="0">
                <a:latin typeface="+mn-lt"/>
              </a:rPr>
              <a:t>Development Department</a:t>
            </a:r>
            <a:endParaRPr lang="en-US" sz="1400" b="1" dirty="0">
              <a:latin typeface="+mn-lt"/>
            </a:endParaRPr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9525399"/>
              </p:ext>
            </p:extLst>
          </p:nvPr>
        </p:nvGraphicFramePr>
        <p:xfrm>
          <a:off x="76200" y="1219200"/>
          <a:ext cx="8839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8124777"/>
      </p:ext>
    </p:extLst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Bay Area Employment </a:t>
            </a:r>
            <a:r>
              <a:rPr lang="en-US" dirty="0" err="1" smtClean="0"/>
              <a:t>Interlinkages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383302"/>
      </p:ext>
    </p:extLst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Moves: East Bay</a:t>
            </a:r>
            <a:endParaRPr lang="en-US" dirty="0"/>
          </a:p>
        </p:txBody>
      </p:sp>
      <p:pic>
        <p:nvPicPr>
          <p:cNvPr id="5" name="Content Placeholder 4" descr="total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120" r="-16120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008994"/>
      </p:ext>
    </p:extLst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Moves: SF City</a:t>
            </a:r>
            <a:endParaRPr lang="en-US" dirty="0"/>
          </a:p>
        </p:txBody>
      </p:sp>
      <p:pic>
        <p:nvPicPr>
          <p:cNvPr id="5" name="Content Placeholder 4" descr="total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120" r="-16120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167702"/>
      </p:ext>
    </p:extLst>
  </p:cSld>
  <p:clrMapOvr>
    <a:masterClrMapping/>
  </p:clrMapOvr>
  <p:transition xmlns:p14="http://schemas.microsoft.com/office/powerpoint/2010/main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Emplt</a:t>
            </a:r>
            <a:r>
              <a:rPr lang="en-US" dirty="0" smtClean="0"/>
              <a:t> Dynamics </a:t>
            </a:r>
            <a:r>
              <a:rPr lang="en-US" dirty="0" smtClean="0"/>
              <a:t>in </a:t>
            </a:r>
            <a:r>
              <a:rPr lang="en-US" dirty="0" smtClean="0"/>
              <a:t>Bay Area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477000"/>
            <a:ext cx="579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Source: NETS 2009, Calculations by BACEI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23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8390700"/>
              </p:ext>
            </p:extLst>
          </p:nvPr>
        </p:nvGraphicFramePr>
        <p:xfrm>
          <a:off x="-76200" y="1219200"/>
          <a:ext cx="4876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25222611"/>
              </p:ext>
            </p:extLst>
          </p:nvPr>
        </p:nvGraphicFramePr>
        <p:xfrm>
          <a:off x="4572000" y="1219200"/>
          <a:ext cx="464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6477000"/>
            <a:ext cx="495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Source: California EDD, Bureau of Labor Statistics</a:t>
            </a:r>
            <a:endParaRPr lang="en-US" sz="1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43231"/>
      </p:ext>
    </p:extLst>
  </p:cSld>
  <p:clrMapOvr>
    <a:masterClrMapping/>
  </p:clrMapOvr>
  <p:transition xmlns:p14="http://schemas.microsoft.com/office/powerpoint/2010/main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Manufacturing trends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97666"/>
      </p:ext>
    </p:extLst>
  </p:cSld>
  <p:clrMapOvr>
    <a:masterClrMapping/>
  </p:clrMapOvr>
  <p:transition xmlns:p14="http://schemas.microsoft.com/office/powerpoint/2010/main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on Jobs: East Bay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929410"/>
      </p:ext>
    </p:extLst>
  </p:cSld>
  <p:clrMapOvr>
    <a:masterClrMapping/>
  </p:clrMapOvr>
  <p:transition xmlns:p14="http://schemas.microsoft.com/office/powerpoint/2010/main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Employment by Industry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62484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Source: California Employment </a:t>
            </a:r>
          </a:p>
          <a:p>
            <a:r>
              <a:rPr lang="en-US" sz="1400" b="1" dirty="0" smtClean="0">
                <a:latin typeface="+mn-lt"/>
              </a:rPr>
              <a:t>Development Department</a:t>
            </a:r>
            <a:endParaRPr lang="en-US" sz="1400" b="1" dirty="0">
              <a:latin typeface="+mn-lt"/>
            </a:endParaRPr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7421606"/>
              </p:ext>
            </p:extLst>
          </p:nvPr>
        </p:nvGraphicFramePr>
        <p:xfrm>
          <a:off x="76200" y="1295400"/>
          <a:ext cx="8991600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75952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on Jobs:</a:t>
            </a:r>
            <a:br>
              <a:rPr lang="en-US" dirty="0" smtClean="0"/>
            </a:br>
            <a:r>
              <a:rPr lang="en-US" dirty="0" smtClean="0"/>
              <a:t>San Francisco 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8386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Unemployment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27716897"/>
              </p:ext>
            </p:extLst>
          </p:nvPr>
        </p:nvGraphicFramePr>
        <p:xfrm>
          <a:off x="5029201" y="1600200"/>
          <a:ext cx="4038599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4999"/>
                <a:gridCol w="711200"/>
                <a:gridCol w="711200"/>
                <a:gridCol w="711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Oct-</a:t>
                      </a:r>
                    </a:p>
                    <a:p>
                      <a:pPr algn="ctr"/>
                      <a:r>
                        <a:rPr lang="en-US" dirty="0" smtClean="0"/>
                        <a:t>2009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Oct-</a:t>
                      </a:r>
                    </a:p>
                    <a:p>
                      <a:pPr algn="ctr"/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Oct-</a:t>
                      </a:r>
                    </a:p>
                    <a:p>
                      <a:pPr algn="ctr"/>
                      <a:r>
                        <a:rPr lang="en-US" sz="1600" dirty="0" smtClean="0"/>
                        <a:t>2011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California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12.1</a:t>
                      </a: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12.5</a:t>
                      </a: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11.7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Bay Region</a:t>
                      </a:r>
                      <a:endParaRPr lang="en-US" sz="1800" b="1" i="0" u="sng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FBCE11"/>
                          </a:solidFill>
                          <a:effectLst/>
                          <a:latin typeface="+mn-lt"/>
                        </a:rPr>
                        <a:t>Oakland (MD)</a:t>
                      </a:r>
                      <a:endParaRPr lang="en-US" sz="1800" b="1" i="0" u="none" strike="noStrike" dirty="0">
                        <a:solidFill>
                          <a:srgbClr val="FBCE1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11.3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11.2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10.1</a:t>
                      </a: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San Francisco (MD)</a:t>
                      </a:r>
                      <a:endParaRPr lang="en-US" sz="1800" b="1" i="0" u="none" strike="noStrike" dirty="0"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10.4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10.3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9.2</a:t>
                      </a:r>
                      <a:endParaRPr lang="en-US" sz="1800" b="1" i="0" u="none" strike="noStrike" dirty="0">
                        <a:solidFill>
                          <a:srgbClr val="FBCE1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San Jose (MSA)</a:t>
                      </a:r>
                      <a:endParaRPr lang="en-US" sz="1800" b="1" i="0" u="none" strike="noStrike" dirty="0">
                        <a:solidFill>
                          <a:srgbClr val="FBCE1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11.7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11.0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9.7</a:t>
                      </a:r>
                      <a:endParaRPr lang="en-US" sz="1800" b="1" i="0" u="none" strike="noStrike" dirty="0">
                        <a:solidFill>
                          <a:srgbClr val="FBCE1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sng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Southern Calif.</a:t>
                      </a:r>
                      <a:endParaRPr lang="en-US" sz="1800" b="1" i="0" u="sng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FBCE1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FBCE1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FBCE1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Los Angeles</a:t>
                      </a: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12.1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12.9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12.2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San Diego</a:t>
                      </a: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10.5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10.5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9.7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Orange County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9.7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9.4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8.5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59279155"/>
              </p:ext>
            </p:extLst>
          </p:nvPr>
        </p:nvGraphicFramePr>
        <p:xfrm>
          <a:off x="-152400" y="1447800"/>
          <a:ext cx="5181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3400" y="6477000"/>
            <a:ext cx="624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Source: California Employment Development Department</a:t>
            </a:r>
            <a:endParaRPr lang="en-US" sz="1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7956309"/>
      </p:ext>
    </p:extLst>
  </p:cSld>
  <p:clrMapOvr>
    <a:masterClrMapping/>
  </p:clrMapOvr>
  <p:transition xmlns:p14="http://schemas.microsoft.com/office/powerpoint/2010/main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 by Industry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62484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Source: California Employment </a:t>
            </a:r>
          </a:p>
          <a:p>
            <a:r>
              <a:rPr lang="en-US" sz="1400" b="1" dirty="0" smtClean="0">
                <a:latin typeface="+mn-lt"/>
              </a:rPr>
              <a:t>Development Department</a:t>
            </a:r>
            <a:endParaRPr lang="en-US" sz="1400" b="1" dirty="0">
              <a:latin typeface="+mn-lt"/>
            </a:endParaRPr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3147939"/>
              </p:ext>
            </p:extLst>
          </p:nvPr>
        </p:nvGraphicFramePr>
        <p:xfrm>
          <a:off x="33867" y="1295400"/>
          <a:ext cx="8991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56561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Port of Oakland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6771637"/>
              </p:ext>
            </p:extLst>
          </p:nvPr>
        </p:nvGraphicFramePr>
        <p:xfrm>
          <a:off x="152400" y="1447800"/>
          <a:ext cx="4495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89308648"/>
              </p:ext>
            </p:extLst>
          </p:nvPr>
        </p:nvGraphicFramePr>
        <p:xfrm>
          <a:off x="4495800" y="1447800"/>
          <a:ext cx="4495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08856489"/>
      </p:ext>
    </p:extLst>
  </p:cSld>
  <p:clrMapOvr>
    <a:masterClrMapping/>
  </p:clrMapOvr>
  <p:transition xmlns:p14="http://schemas.microsoft.com/office/powerpoint/2010/main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Oakland Intl. Airport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6477000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Source: RITA</a:t>
            </a:r>
            <a:endParaRPr lang="en-US" sz="1400" b="1" dirty="0">
              <a:latin typeface="+mn-lt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20580"/>
              </p:ext>
            </p:extLst>
          </p:nvPr>
        </p:nvGraphicFramePr>
        <p:xfrm>
          <a:off x="152400" y="990600"/>
          <a:ext cx="88392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5474132"/>
      </p:ext>
    </p:extLst>
  </p:cSld>
  <p:clrMapOvr>
    <a:masterClrMapping/>
  </p:clrMapOvr>
  <p:transition xmlns:p14="http://schemas.microsoft.com/office/powerpoint/2010/main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 Francisco Intl. Airport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477000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Source: RITA</a:t>
            </a:r>
            <a:endParaRPr lang="en-US" sz="1400" b="1" dirty="0">
              <a:latin typeface="+mn-lt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7399628"/>
              </p:ext>
            </p:extLst>
          </p:nvPr>
        </p:nvGraphicFramePr>
        <p:xfrm>
          <a:off x="228600" y="990600"/>
          <a:ext cx="8686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1127070"/>
      </p:ext>
    </p:extLst>
  </p:cSld>
  <p:clrMapOvr>
    <a:masterClrMapping/>
  </p:clrMapOvr>
  <p:transition xmlns:p14="http://schemas.microsoft.com/office/powerpoint/2010/main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Venture Capital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6397823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Source: PriceWaterhouseCoopers MoneyTree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207311"/>
              </p:ext>
            </p:extLst>
          </p:nvPr>
        </p:nvGraphicFramePr>
        <p:xfrm>
          <a:off x="4648200" y="2286000"/>
          <a:ext cx="4495800" cy="3301365"/>
        </p:xfrm>
        <a:graphic>
          <a:graphicData uri="http://schemas.openxmlformats.org/drawingml/2006/table">
            <a:tbl>
              <a:tblPr/>
              <a:tblGrid>
                <a:gridCol w="1828800"/>
                <a:gridCol w="1447800"/>
                <a:gridCol w="1219200"/>
              </a:tblGrid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Q3-2011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Value of All Deals (Millions)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% of Total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US VC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California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3,287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47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Bay Area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2,668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38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Oakland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 (MD)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196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San Francisco (MD)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1,554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22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San Jose (MSA)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897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United States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6,952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964234"/>
              </p:ext>
            </p:extLst>
          </p:nvPr>
        </p:nvGraphicFramePr>
        <p:xfrm>
          <a:off x="-152400" y="1295400"/>
          <a:ext cx="4953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0541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Venture Capital</a:t>
            </a:r>
            <a:br>
              <a:rPr lang="en-US" dirty="0" smtClean="0"/>
            </a:br>
            <a:r>
              <a:rPr lang="en-US" sz="3600" dirty="0" smtClean="0"/>
              <a:t>Top 10 VC Investments of 2010 in SF (MSA)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094699"/>
              </p:ext>
            </p:extLst>
          </p:nvPr>
        </p:nvGraphicFramePr>
        <p:xfrm>
          <a:off x="304800" y="1447801"/>
          <a:ext cx="8642098" cy="4737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1905000"/>
                <a:gridCol w="1631698"/>
                <a:gridCol w="2133600"/>
              </a:tblGrid>
              <a:tr h="679457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City</a:t>
                      </a:r>
                      <a:endParaRPr lang="en-US" sz="1400" b="1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Amount </a:t>
                      </a:r>
                    </a:p>
                    <a:p>
                      <a:pPr algn="ctr"/>
                      <a:r>
                        <a:rPr lang="en-US" sz="1400" b="1" dirty="0" smtClean="0"/>
                        <a:t>($ Millions)</a:t>
                      </a:r>
                      <a:endParaRPr lang="en-US" sz="1400" b="1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Industry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342">
                <a:tc>
                  <a:txBody>
                    <a:bodyPr/>
                    <a:lstStyle/>
                    <a:p>
                      <a:r>
                        <a:rPr lang="en-US" sz="1500" b="0" dirty="0" smtClean="0">
                          <a:latin typeface="Calibri"/>
                          <a:cs typeface="Calibri"/>
                        </a:rPr>
                        <a:t>Twitter</a:t>
                      </a:r>
                      <a:r>
                        <a:rPr lang="en-US" sz="1500" b="0" baseline="0" dirty="0" smtClean="0">
                          <a:latin typeface="Calibri"/>
                          <a:cs typeface="Calibri"/>
                        </a:rPr>
                        <a:t> Inc.</a:t>
                      </a:r>
                      <a:endParaRPr lang="en-US" sz="15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dirty="0" smtClean="0">
                          <a:latin typeface="Calibri"/>
                          <a:cs typeface="Calibri"/>
                        </a:rPr>
                        <a:t>San</a:t>
                      </a:r>
                      <a:r>
                        <a:rPr lang="en-US" sz="1500" b="0" baseline="0" dirty="0" smtClean="0">
                          <a:latin typeface="Calibri"/>
                          <a:cs typeface="Calibri"/>
                        </a:rPr>
                        <a:t> Francisco</a:t>
                      </a:r>
                      <a:endParaRPr lang="en-US" sz="15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Calibri"/>
                          <a:cs typeface="Calibri"/>
                        </a:rPr>
                        <a:t>200</a:t>
                      </a:r>
                      <a:endParaRPr lang="en-US" sz="15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dirty="0" smtClean="0">
                          <a:latin typeface="Calibri"/>
                          <a:cs typeface="Calibri"/>
                        </a:rPr>
                        <a:t>Media</a:t>
                      </a:r>
                      <a:r>
                        <a:rPr lang="en-US" sz="1500" b="0" baseline="0" dirty="0" smtClean="0">
                          <a:latin typeface="Calibri"/>
                          <a:cs typeface="Calibri"/>
                        </a:rPr>
                        <a:t> and Entertainment</a:t>
                      </a:r>
                      <a:endParaRPr lang="en-US" sz="1500" b="0" dirty="0" smtClean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6634">
                <a:tc>
                  <a:txBody>
                    <a:bodyPr/>
                    <a:lstStyle/>
                    <a:p>
                      <a:r>
                        <a:rPr lang="en-US" sz="1500" b="0" dirty="0" err="1" smtClean="0">
                          <a:latin typeface="Calibri"/>
                          <a:cs typeface="Calibri"/>
                        </a:rPr>
                        <a:t>BrightSource</a:t>
                      </a:r>
                      <a:r>
                        <a:rPr lang="en-US" sz="1500" b="0" baseline="0" dirty="0" smtClean="0">
                          <a:latin typeface="Calibri"/>
                          <a:cs typeface="Calibri"/>
                        </a:rPr>
                        <a:t> Energy Inc.</a:t>
                      </a:r>
                      <a:endParaRPr lang="en-US" sz="15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dirty="0" smtClean="0">
                          <a:latin typeface="+mn-lt"/>
                          <a:cs typeface="Calibri"/>
                        </a:rPr>
                        <a:t>Oakland</a:t>
                      </a:r>
                      <a:endParaRPr lang="en-US" sz="1500" b="0" dirty="0">
                        <a:latin typeface="+mn-lt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Calibri"/>
                          <a:cs typeface="Calibri"/>
                        </a:rPr>
                        <a:t>150</a:t>
                      </a:r>
                      <a:endParaRPr lang="en-US" sz="15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dirty="0" smtClean="0">
                          <a:latin typeface="+mn-lt"/>
                          <a:cs typeface="Calibri"/>
                        </a:rPr>
                        <a:t>Industrial</a:t>
                      </a:r>
                      <a:r>
                        <a:rPr lang="en-US" sz="1500" b="0" baseline="0" dirty="0" smtClean="0">
                          <a:latin typeface="+mn-lt"/>
                          <a:cs typeface="Calibri"/>
                        </a:rPr>
                        <a:t> Energy</a:t>
                      </a:r>
                      <a:endParaRPr lang="en-US" sz="1500" b="0" dirty="0">
                        <a:latin typeface="+mn-lt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6634">
                <a:tc>
                  <a:txBody>
                    <a:bodyPr/>
                    <a:lstStyle/>
                    <a:p>
                      <a:r>
                        <a:rPr lang="en-US" sz="1500" b="0" dirty="0" smtClean="0">
                          <a:latin typeface="Calibri"/>
                          <a:cs typeface="Calibri"/>
                        </a:rPr>
                        <a:t>Pacific</a:t>
                      </a:r>
                      <a:r>
                        <a:rPr lang="en-US" sz="1500" b="0" baseline="0" dirty="0" smtClean="0">
                          <a:latin typeface="Calibri"/>
                          <a:cs typeface="Calibri"/>
                        </a:rPr>
                        <a:t> Biosciences of California Inc.</a:t>
                      </a:r>
                      <a:endParaRPr lang="en-US" sz="15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dirty="0" smtClean="0">
                          <a:latin typeface="Calibri"/>
                          <a:cs typeface="Calibri"/>
                        </a:rPr>
                        <a:t>Menlo</a:t>
                      </a:r>
                      <a:r>
                        <a:rPr lang="en-US" sz="1500" b="0" baseline="0" dirty="0" smtClean="0">
                          <a:latin typeface="Calibri"/>
                          <a:cs typeface="Calibri"/>
                        </a:rPr>
                        <a:t> Park</a:t>
                      </a:r>
                      <a:endParaRPr lang="en-US" sz="15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Calibri"/>
                          <a:cs typeface="Calibri"/>
                        </a:rPr>
                        <a:t>109</a:t>
                      </a:r>
                      <a:endParaRPr lang="en-US" sz="15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dirty="0" smtClean="0">
                          <a:latin typeface="Calibri"/>
                          <a:cs typeface="Calibri"/>
                        </a:rPr>
                        <a:t>Biotechnology</a:t>
                      </a:r>
                      <a:r>
                        <a:rPr lang="en-US" sz="1500" b="0" baseline="0" dirty="0" smtClean="0">
                          <a:latin typeface="Calibri"/>
                          <a:cs typeface="Calibri"/>
                        </a:rPr>
                        <a:t> </a:t>
                      </a:r>
                      <a:endParaRPr lang="en-US" sz="15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6634">
                <a:tc>
                  <a:txBody>
                    <a:bodyPr/>
                    <a:lstStyle/>
                    <a:p>
                      <a:r>
                        <a:rPr lang="en-US" sz="1500" b="0" dirty="0" err="1" smtClean="0">
                          <a:latin typeface="+mn-lt"/>
                          <a:cs typeface="Calibri"/>
                        </a:rPr>
                        <a:t>Trilliant</a:t>
                      </a:r>
                      <a:r>
                        <a:rPr lang="en-US" sz="1500" b="0" baseline="0" dirty="0" smtClean="0">
                          <a:latin typeface="+mn-lt"/>
                          <a:cs typeface="Calibri"/>
                        </a:rPr>
                        <a:t> Inc.</a:t>
                      </a:r>
                      <a:endParaRPr lang="en-US" sz="1500" b="0" dirty="0">
                        <a:latin typeface="+mn-lt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dirty="0" smtClean="0">
                          <a:latin typeface="Calibri"/>
                          <a:cs typeface="Calibri"/>
                        </a:rPr>
                        <a:t>Redwood</a:t>
                      </a:r>
                      <a:r>
                        <a:rPr lang="en-US" sz="1500" b="0" baseline="0" dirty="0" smtClean="0">
                          <a:latin typeface="Calibri"/>
                          <a:cs typeface="Calibri"/>
                        </a:rPr>
                        <a:t> City</a:t>
                      </a:r>
                      <a:endParaRPr lang="en-US" sz="15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Calibri"/>
                          <a:cs typeface="Calibri"/>
                        </a:rPr>
                        <a:t>106</a:t>
                      </a:r>
                      <a:endParaRPr lang="en-US" sz="15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dirty="0" smtClean="0">
                          <a:latin typeface="+mn-lt"/>
                          <a:cs typeface="Calibri"/>
                        </a:rPr>
                        <a:t>Software</a:t>
                      </a:r>
                      <a:endParaRPr lang="en-US" sz="1500" b="0" dirty="0">
                        <a:latin typeface="+mn-lt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6634">
                <a:tc>
                  <a:txBody>
                    <a:bodyPr/>
                    <a:lstStyle/>
                    <a:p>
                      <a:r>
                        <a:rPr lang="en-US" sz="1500" b="0" dirty="0" err="1" smtClean="0">
                          <a:latin typeface="Calibri"/>
                          <a:cs typeface="Calibri"/>
                        </a:rPr>
                        <a:t>Castlight</a:t>
                      </a:r>
                      <a:r>
                        <a:rPr lang="en-US" sz="1500" b="0" baseline="0" dirty="0" smtClean="0">
                          <a:latin typeface="Calibri"/>
                          <a:cs typeface="Calibri"/>
                        </a:rPr>
                        <a:t> Health Inc.</a:t>
                      </a:r>
                      <a:endParaRPr lang="en-US" sz="15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dirty="0" smtClean="0">
                          <a:latin typeface="Calibri"/>
                          <a:cs typeface="Calibri"/>
                        </a:rPr>
                        <a:t>San</a:t>
                      </a:r>
                      <a:r>
                        <a:rPr lang="en-US" sz="1500" b="0" baseline="0" dirty="0" smtClean="0">
                          <a:latin typeface="Calibri"/>
                          <a:cs typeface="Calibri"/>
                        </a:rPr>
                        <a:t> Francisco</a:t>
                      </a:r>
                      <a:endParaRPr lang="en-US" sz="15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Calibri"/>
                          <a:cs typeface="Calibri"/>
                        </a:rPr>
                        <a:t>60</a:t>
                      </a:r>
                      <a:endParaRPr lang="en-US" sz="15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dirty="0" smtClean="0">
                          <a:latin typeface="+mn-lt"/>
                          <a:cs typeface="Calibri"/>
                        </a:rPr>
                        <a:t>Software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6634">
                <a:tc>
                  <a:txBody>
                    <a:bodyPr/>
                    <a:lstStyle/>
                    <a:p>
                      <a:r>
                        <a:rPr lang="en-US" sz="1500" b="0" dirty="0" err="1" smtClean="0">
                          <a:latin typeface="Calibri"/>
                          <a:cs typeface="Calibri"/>
                        </a:rPr>
                        <a:t>Solazyme</a:t>
                      </a:r>
                      <a:r>
                        <a:rPr lang="en-US" sz="1500" b="0" baseline="0" dirty="0" smtClean="0">
                          <a:latin typeface="Calibri"/>
                          <a:cs typeface="Calibri"/>
                        </a:rPr>
                        <a:t> Inc.</a:t>
                      </a:r>
                      <a:endParaRPr lang="en-US" sz="15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dirty="0" smtClean="0">
                          <a:latin typeface="Calibri"/>
                          <a:cs typeface="Calibri"/>
                        </a:rPr>
                        <a:t>South</a:t>
                      </a:r>
                      <a:r>
                        <a:rPr lang="en-US" sz="1500" b="0" baseline="0" dirty="0" smtClean="0">
                          <a:latin typeface="Calibri"/>
                          <a:cs typeface="Calibri"/>
                        </a:rPr>
                        <a:t> San Francisco </a:t>
                      </a:r>
                      <a:endParaRPr lang="en-US" sz="15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Calibri"/>
                          <a:cs typeface="Calibri"/>
                        </a:rPr>
                        <a:t>60</a:t>
                      </a:r>
                      <a:endParaRPr lang="en-US" sz="15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>
                          <a:latin typeface="+mn-lt"/>
                          <a:cs typeface="Calibri"/>
                        </a:rPr>
                        <a:t>Biotechnology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886">
                <a:tc>
                  <a:txBody>
                    <a:bodyPr/>
                    <a:lstStyle/>
                    <a:p>
                      <a:r>
                        <a:rPr lang="en-US" sz="1500" b="0" dirty="0" err="1" smtClean="0">
                          <a:latin typeface="Calibri"/>
                          <a:cs typeface="Calibri"/>
                        </a:rPr>
                        <a:t>BridgeLux</a:t>
                      </a:r>
                      <a:r>
                        <a:rPr lang="en-US" sz="1500" b="0" baseline="0" dirty="0" smtClean="0">
                          <a:latin typeface="Calibri"/>
                          <a:cs typeface="Calibri"/>
                        </a:rPr>
                        <a:t> Inc.</a:t>
                      </a:r>
                      <a:endParaRPr lang="en-US" sz="15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dirty="0" smtClean="0">
                          <a:latin typeface="Calibri"/>
                          <a:cs typeface="Calibri"/>
                        </a:rPr>
                        <a:t>Livermore</a:t>
                      </a:r>
                      <a:endParaRPr lang="en-US" sz="15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Calibri"/>
                          <a:cs typeface="Calibri"/>
                        </a:rPr>
                        <a:t>59</a:t>
                      </a:r>
                      <a:endParaRPr lang="en-US" sz="15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>
                          <a:latin typeface="+mn-lt"/>
                          <a:cs typeface="Calibri"/>
                        </a:rPr>
                        <a:t>Semiconductors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5307">
                <a:tc>
                  <a:txBody>
                    <a:bodyPr/>
                    <a:lstStyle/>
                    <a:p>
                      <a:r>
                        <a:rPr lang="en-US" sz="1500" b="0" dirty="0" err="1" smtClean="0">
                          <a:latin typeface="Calibri"/>
                          <a:cs typeface="Calibri"/>
                        </a:rPr>
                        <a:t>SunRun</a:t>
                      </a:r>
                      <a:r>
                        <a:rPr lang="en-US" sz="1500" b="0" dirty="0" smtClean="0">
                          <a:latin typeface="Calibri"/>
                          <a:cs typeface="Calibri"/>
                        </a:rPr>
                        <a:t> Inc.</a:t>
                      </a:r>
                      <a:endParaRPr lang="en-US" sz="15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dirty="0" smtClean="0">
                          <a:latin typeface="Calibri"/>
                          <a:cs typeface="Calibri"/>
                        </a:rPr>
                        <a:t>San Francisco</a:t>
                      </a:r>
                      <a:endParaRPr lang="en-US" sz="15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Calibri"/>
                          <a:cs typeface="Calibri"/>
                        </a:rPr>
                        <a:t>55</a:t>
                      </a:r>
                      <a:endParaRPr lang="en-US" sz="15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>
                          <a:latin typeface="+mn-lt"/>
                          <a:cs typeface="Calibri"/>
                        </a:rPr>
                        <a:t>Industrial</a:t>
                      </a:r>
                      <a:r>
                        <a:rPr lang="en-US" sz="1500" b="0" baseline="0" dirty="0" smtClean="0">
                          <a:latin typeface="+mn-lt"/>
                          <a:cs typeface="Calibri"/>
                        </a:rPr>
                        <a:t> Energy</a:t>
                      </a:r>
                      <a:endParaRPr lang="en-US" sz="1500" b="0" dirty="0" smtClean="0">
                        <a:latin typeface="+mn-lt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6634">
                <a:tc>
                  <a:txBody>
                    <a:bodyPr/>
                    <a:lstStyle/>
                    <a:p>
                      <a:r>
                        <a:rPr lang="en-US" sz="1500" b="0" dirty="0" smtClean="0">
                          <a:latin typeface="Calibri"/>
                          <a:cs typeface="Calibri"/>
                        </a:rPr>
                        <a:t>NGM Biopharmaceuticals Inc.</a:t>
                      </a:r>
                      <a:endParaRPr lang="en-US" sz="15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dirty="0" smtClean="0">
                          <a:latin typeface="Calibri"/>
                          <a:cs typeface="Calibri"/>
                        </a:rPr>
                        <a:t>South San Francisco</a:t>
                      </a:r>
                      <a:endParaRPr lang="en-US" sz="15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Calibri"/>
                          <a:cs typeface="Calibri"/>
                        </a:rPr>
                        <a:t>51</a:t>
                      </a:r>
                      <a:endParaRPr lang="en-US" sz="15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>
                          <a:latin typeface="+mn-lt"/>
                          <a:cs typeface="Calibri"/>
                        </a:rPr>
                        <a:t>Biotechnology</a:t>
                      </a:r>
                      <a:r>
                        <a:rPr lang="en-US" sz="1500" b="0" baseline="0" dirty="0" smtClean="0">
                          <a:latin typeface="+mn-lt"/>
                          <a:cs typeface="Calibri"/>
                        </a:rPr>
                        <a:t> </a:t>
                      </a:r>
                      <a:endParaRPr lang="en-US" sz="1500" b="0" dirty="0" smtClean="0">
                        <a:latin typeface="+mn-lt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6634">
                <a:tc>
                  <a:txBody>
                    <a:bodyPr/>
                    <a:lstStyle/>
                    <a:p>
                      <a:r>
                        <a:rPr lang="en-US" sz="1500" b="0" dirty="0" err="1" smtClean="0">
                          <a:latin typeface="Calibri"/>
                          <a:cs typeface="Calibri"/>
                        </a:rPr>
                        <a:t>Amyris</a:t>
                      </a:r>
                      <a:r>
                        <a:rPr lang="en-US" sz="1500" b="0" dirty="0" smtClean="0">
                          <a:latin typeface="Calibri"/>
                          <a:cs typeface="Calibri"/>
                        </a:rPr>
                        <a:t> Biotechnologies Inc.</a:t>
                      </a:r>
                      <a:r>
                        <a:rPr lang="en-US" sz="1500" b="0" baseline="0" dirty="0" smtClean="0">
                          <a:latin typeface="Calibri"/>
                          <a:cs typeface="Calibri"/>
                        </a:rPr>
                        <a:t> </a:t>
                      </a:r>
                      <a:endParaRPr lang="en-US" sz="15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dirty="0" smtClean="0">
                          <a:latin typeface="Calibri"/>
                          <a:cs typeface="Calibri"/>
                        </a:rPr>
                        <a:t>Emeryville</a:t>
                      </a:r>
                      <a:endParaRPr lang="en-US" sz="15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Calibri"/>
                          <a:cs typeface="Calibri"/>
                        </a:rPr>
                        <a:t>47</a:t>
                      </a:r>
                      <a:endParaRPr lang="en-US" sz="15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>
                          <a:latin typeface="+mn-lt"/>
                          <a:cs typeface="Calibri"/>
                        </a:rPr>
                        <a:t>Biotechnology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541756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Source: PriceWaterhouseCoopers MoneyTree</a:t>
            </a:r>
          </a:p>
        </p:txBody>
      </p:sp>
    </p:spTree>
    <p:extLst>
      <p:ext uri="{BB962C8B-B14F-4D97-AF65-F5344CB8AC3E}">
        <p14:creationId xmlns:p14="http://schemas.microsoft.com/office/powerpoint/2010/main" val="11670160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Venture Capital</a:t>
            </a:r>
            <a:br>
              <a:rPr lang="en-US" dirty="0" smtClean="0"/>
            </a:br>
            <a:r>
              <a:rPr lang="en-US" sz="3600" dirty="0" smtClean="0"/>
              <a:t>Top VC Investment by Sector in 2010</a:t>
            </a:r>
            <a:endParaRPr lang="en-US" sz="3600" dirty="0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7374326"/>
              </p:ext>
            </p:extLst>
          </p:nvPr>
        </p:nvGraphicFramePr>
        <p:xfrm>
          <a:off x="152400" y="1447800"/>
          <a:ext cx="85344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2000250"/>
                <a:gridCol w="2000250"/>
                <a:gridCol w="2000250"/>
                <a:gridCol w="2000250"/>
              </a:tblGrid>
              <a:tr h="89916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Bay</a:t>
                      </a:r>
                      <a:r>
                        <a:rPr lang="en-US" sz="2400" b="1" baseline="0" dirty="0" smtClean="0"/>
                        <a:t> Area</a:t>
                      </a:r>
                      <a:endParaRPr lang="en-US" sz="2400" b="1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East</a:t>
                      </a:r>
                      <a:r>
                        <a:rPr lang="en-US" sz="2400" b="1" baseline="0" dirty="0" smtClean="0"/>
                        <a:t> Bay</a:t>
                      </a:r>
                      <a:endParaRPr lang="en-US" sz="2400" b="1" dirty="0" smtClean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San</a:t>
                      </a:r>
                      <a:r>
                        <a:rPr lang="en-US" sz="2400" b="1" baseline="0" dirty="0" smtClean="0"/>
                        <a:t> Francisco</a:t>
                      </a:r>
                      <a:endParaRPr lang="en-US" sz="2400" b="1" dirty="0" smtClean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San</a:t>
                      </a:r>
                      <a:r>
                        <a:rPr lang="en-US" sz="2400" b="1" baseline="0" dirty="0" smtClean="0"/>
                        <a:t> Jose</a:t>
                      </a:r>
                      <a:endParaRPr lang="en-US" sz="2400" b="1" dirty="0" smtClean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991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Calibri"/>
                          <a:cs typeface="Calibri"/>
                        </a:rPr>
                        <a:t>1</a:t>
                      </a:r>
                      <a:endParaRPr lang="en-US" sz="18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Calibri"/>
                          <a:cs typeface="Calibri"/>
                        </a:rPr>
                        <a:t>Software</a:t>
                      </a:r>
                      <a:endParaRPr lang="en-US" sz="18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Calibri"/>
                          <a:cs typeface="Calibri"/>
                        </a:rPr>
                        <a:t>Industrial Energy</a:t>
                      </a:r>
                      <a:endParaRPr lang="en-US" sz="18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Calibri"/>
                          <a:cs typeface="Calibri"/>
                        </a:rPr>
                        <a:t>Software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Industrial Energy</a:t>
                      </a:r>
                      <a:endParaRPr lang="en-US" sz="1800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991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Calibri"/>
                          <a:cs typeface="Calibri"/>
                        </a:rPr>
                        <a:t>2</a:t>
                      </a:r>
                      <a:endParaRPr lang="en-US" sz="18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Calibri"/>
                          <a:cs typeface="Calibri"/>
                        </a:rPr>
                        <a:t>Industrial Energy</a:t>
                      </a:r>
                      <a:endParaRPr lang="en-US" sz="18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Calibri"/>
                          <a:cs typeface="Calibri"/>
                        </a:rPr>
                        <a:t>Medical</a:t>
                      </a:r>
                      <a:r>
                        <a:rPr lang="en-US" sz="1800" b="0" baseline="0" dirty="0" smtClean="0">
                          <a:latin typeface="Calibri"/>
                          <a:cs typeface="Calibri"/>
                        </a:rPr>
                        <a:t> Devices and Equipment</a:t>
                      </a:r>
                      <a:endParaRPr lang="en-US" sz="18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+mn-lt"/>
                          <a:cs typeface="Calibri"/>
                        </a:rPr>
                        <a:t>Biotechnology</a:t>
                      </a:r>
                      <a:endParaRPr lang="en-US" sz="1800" b="0" dirty="0">
                        <a:latin typeface="+mn-lt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Software</a:t>
                      </a:r>
                      <a:endParaRPr lang="en-US" sz="1800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991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Calibri"/>
                          <a:cs typeface="Calibri"/>
                        </a:rPr>
                        <a:t>3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Calibri"/>
                          <a:cs typeface="Calibri"/>
                        </a:rPr>
                        <a:t>Biotechnology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Calibri"/>
                          <a:cs typeface="Calibri"/>
                        </a:rPr>
                        <a:t>Biotechnology</a:t>
                      </a:r>
                      <a:endParaRPr lang="en-US" sz="18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Calibri"/>
                          <a:cs typeface="Calibri"/>
                        </a:rPr>
                        <a:t>Media</a:t>
                      </a:r>
                      <a:r>
                        <a:rPr lang="en-US" sz="1800" b="0" baseline="0" dirty="0" smtClean="0">
                          <a:latin typeface="Calibri"/>
                          <a:cs typeface="Calibri"/>
                        </a:rPr>
                        <a:t> and Entertainment</a:t>
                      </a:r>
                      <a:endParaRPr lang="en-US" sz="18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Semiconductors</a:t>
                      </a:r>
                      <a:endParaRPr lang="en-US" sz="1800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9916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Calibri"/>
                          <a:cs typeface="Calibri"/>
                        </a:rPr>
                        <a:t>4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Calibri"/>
                          <a:cs typeface="Calibri"/>
                        </a:rPr>
                        <a:t>Medical Devices and Equipment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Calibri"/>
                          <a:cs typeface="Calibri"/>
                        </a:rPr>
                        <a:t>Semiconductors</a:t>
                      </a:r>
                      <a:endParaRPr lang="en-US" sz="18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Calibri"/>
                          <a:cs typeface="Calibri"/>
                        </a:rPr>
                        <a:t>IT Services</a:t>
                      </a:r>
                      <a:endParaRPr lang="en-US" sz="18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Calibri"/>
                          <a:cs typeface="Calibri"/>
                        </a:rPr>
                        <a:t>Medical</a:t>
                      </a:r>
                      <a:r>
                        <a:rPr lang="en-US" sz="1800" b="0" baseline="0" dirty="0" smtClean="0">
                          <a:latin typeface="Calibri"/>
                          <a:cs typeface="Calibri"/>
                        </a:rPr>
                        <a:t> Devices and Equipment</a:t>
                      </a:r>
                      <a:endParaRPr lang="en-US" sz="1800" b="0" dirty="0">
                        <a:latin typeface="Calibri"/>
                        <a:cs typeface="Calibri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6477000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Source: PriceWaterhouseCoopers MoneyTree</a:t>
            </a:r>
          </a:p>
        </p:txBody>
      </p:sp>
    </p:spTree>
    <p:extLst>
      <p:ext uri="{BB962C8B-B14F-4D97-AF65-F5344CB8AC3E}">
        <p14:creationId xmlns:p14="http://schemas.microsoft.com/office/powerpoint/2010/main" val="42867189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Local Housing Markets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050592"/>
              </p:ext>
            </p:extLst>
          </p:nvPr>
        </p:nvGraphicFramePr>
        <p:xfrm>
          <a:off x="152400" y="1066799"/>
          <a:ext cx="8762999" cy="5578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066800"/>
                <a:gridCol w="1066800"/>
                <a:gridCol w="1295400"/>
                <a:gridCol w="1001485"/>
                <a:gridCol w="1251857"/>
                <a:gridCol w="1251857"/>
              </a:tblGrid>
              <a:tr h="33075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BCE11"/>
                          </a:solidFill>
                        </a:rPr>
                        <a:t>Sales Volume</a:t>
                      </a:r>
                      <a:endParaRPr lang="en-US" sz="1600" dirty="0">
                        <a:solidFill>
                          <a:srgbClr val="FBCE1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BCE11"/>
                          </a:solidFill>
                        </a:rPr>
                        <a:t>Median Price</a:t>
                      </a:r>
                      <a:endParaRPr lang="en-US" sz="1600" dirty="0">
                        <a:solidFill>
                          <a:srgbClr val="FBCE1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075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Oct-10</a:t>
                      </a:r>
                      <a:endParaRPr lang="en-US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Oct-11</a:t>
                      </a:r>
                      <a:endParaRPr lang="en-US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% Chng</a:t>
                      </a:r>
                      <a:endParaRPr lang="en-US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Oct-10</a:t>
                      </a:r>
                      <a:endParaRPr lang="en-US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Oct-11</a:t>
                      </a:r>
                      <a:endParaRPr lang="en-US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% Chng</a:t>
                      </a:r>
                      <a:endParaRPr lang="en-US" sz="16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2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BCE11"/>
                          </a:solidFill>
                        </a:rPr>
                        <a:t>Santa Clara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1,374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1,417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3.10%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$502,500 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$450,000 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-10.40%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2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BCE11"/>
                          </a:solidFill>
                        </a:rPr>
                        <a:t>Contra Costa</a:t>
                      </a:r>
                      <a:endParaRPr lang="en-US" sz="1400" dirty="0">
                        <a:solidFill>
                          <a:srgbClr val="FBCE1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1,333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1,329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-0.30%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$260,000 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$250,750 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-3.60%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2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BCE11"/>
                          </a:solidFill>
                        </a:rPr>
                        <a:t>Marin</a:t>
                      </a:r>
                      <a:endParaRPr lang="en-US" sz="1400" dirty="0">
                        <a:solidFill>
                          <a:srgbClr val="FBCE1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205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230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12.20%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$630,000 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$602,909 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-4.30%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2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Riverside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3,264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3,026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-7.30%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$198,000 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$187,000 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-5.60%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2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San Bernardino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2,343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2,300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-1.80%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$150,000 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$150,000 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0.00%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2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BCE11"/>
                          </a:solidFill>
                        </a:rPr>
                        <a:t>Sonoma</a:t>
                      </a:r>
                      <a:endParaRPr lang="en-US" sz="1400" dirty="0">
                        <a:solidFill>
                          <a:srgbClr val="FBCE1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386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490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26.90%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$309,000 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$283,500 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-8.30%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2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FFFF"/>
                          </a:solidFill>
                        </a:rPr>
                        <a:t>Orange</a:t>
                      </a:r>
                      <a:endParaRPr lang="en-US" sz="1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2,298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2,241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-2.50%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$438,000 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$405,000 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-7.50%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2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BCE11"/>
                          </a:solidFill>
                        </a:rPr>
                        <a:t>Alameda</a:t>
                      </a:r>
                      <a:endParaRPr lang="en-US" sz="1400" dirty="0">
                        <a:solidFill>
                          <a:srgbClr val="FBCE1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1,252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1,308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4.50%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$365,000 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$340,000 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-6.80%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2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FFFF"/>
                          </a:solidFill>
                        </a:rPr>
                        <a:t>Los Angeles</a:t>
                      </a:r>
                      <a:endParaRPr lang="en-US" sz="1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5,470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5,830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6.60%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$325,000 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$300,000 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-7.70%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2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BCE11"/>
                          </a:solidFill>
                        </a:rPr>
                        <a:t>Solano</a:t>
                      </a:r>
                      <a:endParaRPr lang="en-US" sz="1400" dirty="0">
                        <a:solidFill>
                          <a:srgbClr val="FBCE1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517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554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7.20%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$205,500 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$188,000 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-8.50%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2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FFFF"/>
                          </a:solidFill>
                        </a:rPr>
                        <a:t>San Diego</a:t>
                      </a:r>
                      <a:endParaRPr lang="en-US" sz="1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2,750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2,759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0.30%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$334,500 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$315,000 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-5.80%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2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BCE11"/>
                          </a:solidFill>
                        </a:rPr>
                        <a:t>San Mateo</a:t>
                      </a:r>
                      <a:endParaRPr lang="en-US" sz="1400" dirty="0">
                        <a:solidFill>
                          <a:srgbClr val="FBCE1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528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566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7.20%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$561,250 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$525,000 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-6.50%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2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FFFF"/>
                          </a:solidFill>
                        </a:rPr>
                        <a:t>Ventura</a:t>
                      </a:r>
                      <a:endParaRPr lang="en-US" sz="1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619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673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8.70%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$355,000 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$335,000 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-5.60%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2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BCE11"/>
                          </a:solidFill>
                        </a:rPr>
                        <a:t>San Francisco</a:t>
                      </a:r>
                      <a:endParaRPr lang="en-US" sz="1400" dirty="0">
                        <a:solidFill>
                          <a:srgbClr val="FBCE1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436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448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2.80%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$652,000 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$635,000 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-2.60%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2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BCE11"/>
                          </a:solidFill>
                        </a:rPr>
                        <a:t>Napa</a:t>
                      </a:r>
                      <a:endParaRPr lang="en-US" sz="1400" dirty="0">
                        <a:solidFill>
                          <a:srgbClr val="FBCE1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102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12.10%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$307,000 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$310,000 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1.00%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52400" y="6550223"/>
            <a:ext cx="2667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+mn-lt"/>
              </a:rPr>
              <a:t>Source: DataQuick</a:t>
            </a:r>
          </a:p>
        </p:txBody>
      </p:sp>
    </p:spTree>
    <p:extLst>
      <p:ext uri="{BB962C8B-B14F-4D97-AF65-F5344CB8AC3E}">
        <p14:creationId xmlns:p14="http://schemas.microsoft.com/office/powerpoint/2010/main" val="3506936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Median Home Prices</a:t>
            </a:r>
            <a:br>
              <a:rPr lang="en-US" dirty="0" smtClean="0"/>
            </a:br>
            <a:r>
              <a:rPr lang="en-US" sz="2200" dirty="0" smtClean="0"/>
              <a:t>Through Q3-2011</a:t>
            </a:r>
            <a:endParaRPr lang="en-US" sz="22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00" y="1524000"/>
            <a:ext cx="4038600" cy="51054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Price Declines – Peak to Current</a:t>
            </a:r>
          </a:p>
          <a:p>
            <a:pPr lvl="1"/>
            <a:r>
              <a:rPr lang="en-US" b="1" dirty="0" smtClean="0"/>
              <a:t>Bay Area: 	-39%</a:t>
            </a:r>
          </a:p>
          <a:p>
            <a:pPr lvl="1"/>
            <a:r>
              <a:rPr lang="en-US" sz="2200" dirty="0" smtClean="0"/>
              <a:t>Alameda: 	-36%</a:t>
            </a:r>
          </a:p>
          <a:p>
            <a:pPr lvl="1"/>
            <a:r>
              <a:rPr lang="en-US" sz="2200" dirty="0" smtClean="0"/>
              <a:t>Contra Costa:	-47%</a:t>
            </a:r>
          </a:p>
          <a:p>
            <a:pPr lvl="1"/>
            <a:r>
              <a:rPr lang="en-US" sz="2200" dirty="0" smtClean="0"/>
              <a:t>Santa Clara	-27%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14400" y="6541756"/>
            <a:ext cx="2667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+mn-lt"/>
              </a:rPr>
              <a:t>Source: DataQuick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7570824"/>
              </p:ext>
            </p:extLst>
          </p:nvPr>
        </p:nvGraphicFramePr>
        <p:xfrm>
          <a:off x="-76200" y="1524000"/>
          <a:ext cx="6096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33743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Median Home Prices</a:t>
            </a:r>
            <a:br>
              <a:rPr lang="en-US" dirty="0" smtClean="0"/>
            </a:br>
            <a:r>
              <a:rPr lang="en-US" sz="2200" dirty="0" smtClean="0"/>
              <a:t>Through Q3-2011</a:t>
            </a:r>
            <a:endParaRPr lang="en-US" sz="22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00" y="1524000"/>
            <a:ext cx="4038600" cy="51054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Price Declines – Peak to Current</a:t>
            </a:r>
          </a:p>
          <a:p>
            <a:pPr lvl="1"/>
            <a:r>
              <a:rPr lang="en-US" b="1" dirty="0" smtClean="0"/>
              <a:t>Bay Area: 	-39%</a:t>
            </a:r>
          </a:p>
          <a:p>
            <a:pPr lvl="1"/>
            <a:r>
              <a:rPr lang="en-US" sz="2200" dirty="0" smtClean="0"/>
              <a:t>Marin:		-18%</a:t>
            </a:r>
          </a:p>
          <a:p>
            <a:pPr lvl="1"/>
            <a:r>
              <a:rPr lang="en-US" sz="2200" dirty="0" smtClean="0"/>
              <a:t>San Francisco:	-19%</a:t>
            </a:r>
          </a:p>
          <a:p>
            <a:pPr lvl="1"/>
            <a:r>
              <a:rPr lang="en-US" sz="2200" dirty="0" smtClean="0"/>
              <a:t>San Mateo:	-21%</a:t>
            </a:r>
          </a:p>
          <a:p>
            <a:pPr lvl="1"/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6744356"/>
              </p:ext>
            </p:extLst>
          </p:nvPr>
        </p:nvGraphicFramePr>
        <p:xfrm>
          <a:off x="0" y="1524000"/>
          <a:ext cx="6019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10"/>
          <p:cNvSpPr/>
          <p:nvPr/>
        </p:nvSpPr>
        <p:spPr>
          <a:xfrm>
            <a:off x="914400" y="6541756"/>
            <a:ext cx="2667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+mn-lt"/>
              </a:rPr>
              <a:t>Source: DataQuick</a:t>
            </a:r>
          </a:p>
        </p:txBody>
      </p:sp>
    </p:spTree>
    <p:extLst>
      <p:ext uri="{BB962C8B-B14F-4D97-AF65-F5344CB8AC3E}">
        <p14:creationId xmlns:p14="http://schemas.microsoft.com/office/powerpoint/2010/main" val="11279589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Labor Markets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6477000"/>
            <a:ext cx="624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Source: California Employment Development Department</a:t>
            </a:r>
            <a:endParaRPr lang="en-US" sz="1400" b="1" dirty="0">
              <a:latin typeface="+mn-lt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1031790"/>
              </p:ext>
            </p:extLst>
          </p:nvPr>
        </p:nvGraphicFramePr>
        <p:xfrm>
          <a:off x="-152400" y="1524000"/>
          <a:ext cx="5029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ontent Placeholder 8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937861022"/>
              </p:ext>
            </p:extLst>
          </p:nvPr>
        </p:nvGraphicFramePr>
        <p:xfrm>
          <a:off x="5029201" y="1600200"/>
          <a:ext cx="4038599" cy="3881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399"/>
                <a:gridCol w="990600"/>
                <a:gridCol w="990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Oct-</a:t>
                      </a:r>
                    </a:p>
                    <a:p>
                      <a:pPr algn="ctr"/>
                      <a:r>
                        <a:rPr lang="en-US" dirty="0" smtClean="0"/>
                        <a:t>2011</a:t>
                      </a:r>
                    </a:p>
                    <a:p>
                      <a:pPr algn="ctr"/>
                      <a:r>
                        <a:rPr lang="en-US" dirty="0" smtClean="0"/>
                        <a:t>(‘000s)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Peak to Curren</a:t>
                      </a:r>
                      <a:r>
                        <a:rPr lang="en-US" sz="1600" baseline="0" dirty="0" smtClean="0"/>
                        <a:t>t </a:t>
                      </a:r>
                      <a:r>
                        <a:rPr lang="en-US" sz="1600" dirty="0" smtClean="0"/>
                        <a:t>(%)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Inland Empire</a:t>
                      </a: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1,124</a:t>
                      </a:r>
                      <a:endParaRPr lang="en-US" sz="1800" b="0" i="0" u="none" strike="noStrike" dirty="0" smtClean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-12.0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Orange County (MD)</a:t>
                      </a: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1,378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-9.7</a:t>
                      </a: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Oakland (MD)</a:t>
                      </a: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947</a:t>
                      </a:r>
                      <a:endParaRPr lang="en-US" sz="1800" b="0" i="0" u="none" strike="noStrike" dirty="0">
                        <a:solidFill>
                          <a:srgbClr val="FBCE1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FBCE11"/>
                          </a:solidFill>
                          <a:effectLst/>
                          <a:latin typeface="Calibri"/>
                        </a:rPr>
                        <a:t>-9.9</a:t>
                      </a:r>
                      <a:endParaRPr lang="en-US" sz="1800" b="0" i="0" u="none" strike="noStrike" dirty="0">
                        <a:solidFill>
                          <a:srgbClr val="FBCE1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Los Angeles</a:t>
                      </a: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5,173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-8.4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CALIFORNIA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14,151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7.0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San Diego</a:t>
                      </a: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1,248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5.1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San Francisco (MD)</a:t>
                      </a: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953</a:t>
                      </a:r>
                      <a:endParaRPr lang="en-US" sz="1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-4.9</a:t>
                      </a:r>
                      <a:endParaRPr lang="en-US" sz="1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San Jose</a:t>
                      </a: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882</a:t>
                      </a:r>
                      <a:endParaRPr lang="en-US" sz="1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-4.2</a:t>
                      </a:r>
                      <a:endParaRPr lang="en-US" sz="1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9991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Many Underwater? </a:t>
            </a:r>
            <a:br>
              <a:rPr lang="en-US" dirty="0" smtClean="0"/>
            </a:br>
            <a:r>
              <a:rPr lang="en-US" dirty="0" smtClean="0"/>
              <a:t>as of Q3-11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477000"/>
            <a:ext cx="396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Source: First American </a:t>
            </a:r>
            <a:r>
              <a:rPr lang="en-US" sz="1400" b="1" dirty="0" err="1" smtClean="0">
                <a:latin typeface="+mn-lt"/>
              </a:rPr>
              <a:t>CoreLogic</a:t>
            </a:r>
            <a:endParaRPr lang="en-US" sz="1400" b="1" dirty="0">
              <a:latin typeface="+mn-lt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869164"/>
              </p:ext>
            </p:extLst>
          </p:nvPr>
        </p:nvGraphicFramePr>
        <p:xfrm>
          <a:off x="381000" y="1676400"/>
          <a:ext cx="8305801" cy="4469712"/>
        </p:xfrm>
        <a:graphic>
          <a:graphicData uri="http://schemas.openxmlformats.org/drawingml/2006/table">
            <a:tbl>
              <a:tblPr/>
              <a:tblGrid>
                <a:gridCol w="4198536"/>
                <a:gridCol w="2126064"/>
                <a:gridCol w="1981201"/>
              </a:tblGrid>
              <a:tr h="61550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 baseline="0" dirty="0" smtClean="0">
                          <a:solidFill>
                            <a:srgbClr val="FFFF00"/>
                          </a:solidFill>
                          <a:latin typeface="Calibri"/>
                        </a:rPr>
                        <a:t>State  </a:t>
                      </a:r>
                      <a:endParaRPr lang="en-US" sz="2000" b="1" i="0" u="none" strike="noStrike" baseline="0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7045" marR="7045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baseline="0" dirty="0" smtClean="0">
                          <a:solidFill>
                            <a:srgbClr val="FFFF00"/>
                          </a:solidFill>
                          <a:latin typeface="Calibri"/>
                        </a:rPr>
                        <a:t># Mortgages</a:t>
                      </a:r>
                    </a:p>
                    <a:p>
                      <a:pPr algn="ctr" rtl="0" fontAlgn="b"/>
                      <a:r>
                        <a:rPr lang="en-US" sz="2000" b="0" i="0" u="none" strike="noStrike" baseline="0" dirty="0" smtClean="0">
                          <a:solidFill>
                            <a:srgbClr val="FFFF00"/>
                          </a:solidFill>
                          <a:latin typeface="Calibri"/>
                        </a:rPr>
                        <a:t>Underwater </a:t>
                      </a:r>
                      <a:endParaRPr lang="en-US" sz="2000" b="0" i="0" u="none" strike="noStrike" baseline="0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7045" marR="7045" marT="70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baseline="0" dirty="0" smtClean="0">
                          <a:solidFill>
                            <a:srgbClr val="FFFF00"/>
                          </a:solidFill>
                          <a:latin typeface="Calibri"/>
                        </a:rPr>
                        <a:t>Negative Equity</a:t>
                      </a:r>
                    </a:p>
                    <a:p>
                      <a:pPr algn="ctr" rtl="0" fontAlgn="b"/>
                      <a:r>
                        <a:rPr lang="en-US" sz="2000" b="0" i="0" u="none" strike="noStrike" baseline="0" dirty="0" smtClean="0">
                          <a:solidFill>
                            <a:srgbClr val="FFFF00"/>
                          </a:solidFill>
                          <a:latin typeface="Calibri"/>
                        </a:rPr>
                        <a:t>Share</a:t>
                      </a:r>
                    </a:p>
                  </a:txBody>
                  <a:tcPr marL="7045" marR="7045" marT="70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81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Nevada</a:t>
                      </a:r>
                      <a:endParaRPr lang="en-US" sz="20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045" marR="7045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328,369</a:t>
                      </a:r>
                      <a:endParaRPr lang="en-US" sz="20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045" marR="443815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         58.3</a:t>
                      </a:r>
                      <a:endParaRPr lang="en-US" sz="20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045" marR="507217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Arizona</a:t>
                      </a:r>
                      <a:endParaRPr lang="en-US" sz="20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045" marR="7045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617,876</a:t>
                      </a:r>
                      <a:endParaRPr lang="en-US" sz="20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045" marR="443815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         47.1</a:t>
                      </a:r>
                      <a:endParaRPr lang="en-US" sz="20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045" marR="507217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Florida</a:t>
                      </a:r>
                      <a:endParaRPr lang="en-US" sz="20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045" marR="7045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1,911,419</a:t>
                      </a:r>
                      <a:endParaRPr lang="en-US" sz="20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045" marR="443815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         43.9</a:t>
                      </a:r>
                      <a:endParaRPr lang="en-US" sz="20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045" marR="507217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Michigan</a:t>
                      </a:r>
                      <a:endParaRPr lang="en-US" sz="20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045" marR="7045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477,104</a:t>
                      </a:r>
                      <a:endParaRPr lang="en-US" sz="20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045" marR="443815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         34.5</a:t>
                      </a:r>
                      <a:endParaRPr lang="en-US" sz="20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045" marR="507217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baseline="0" dirty="0" smtClean="0">
                          <a:solidFill>
                            <a:schemeClr val="accent2"/>
                          </a:solidFill>
                          <a:latin typeface="Calibri"/>
                        </a:rPr>
                        <a:t>California</a:t>
                      </a:r>
                      <a:endParaRPr lang="en-US" sz="2000" b="0" i="0" u="none" strike="noStrike" baseline="0" dirty="0">
                        <a:solidFill>
                          <a:schemeClr val="accent2"/>
                        </a:solidFill>
                        <a:latin typeface="Calibri"/>
                      </a:endParaRPr>
                    </a:p>
                  </a:txBody>
                  <a:tcPr marL="7045" marR="7045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baseline="0" dirty="0" smtClean="0">
                          <a:solidFill>
                            <a:schemeClr val="accent2"/>
                          </a:solidFill>
                          <a:latin typeface="Calibri"/>
                        </a:rPr>
                        <a:t>2,030,292</a:t>
                      </a:r>
                      <a:endParaRPr lang="en-US" sz="2000" b="0" i="0" u="none" strike="noStrike" baseline="0" dirty="0">
                        <a:solidFill>
                          <a:schemeClr val="accent2"/>
                        </a:solidFill>
                        <a:latin typeface="Calibri"/>
                      </a:endParaRPr>
                    </a:p>
                  </a:txBody>
                  <a:tcPr marL="7045" marR="443815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baseline="0" dirty="0" smtClean="0">
                          <a:solidFill>
                            <a:schemeClr val="accent2"/>
                          </a:solidFill>
                          <a:latin typeface="Calibri"/>
                        </a:rPr>
                        <a:t>         29.7</a:t>
                      </a:r>
                      <a:endParaRPr lang="en-US" sz="2000" b="0" i="0" u="none" strike="noStrike" baseline="0" dirty="0">
                        <a:solidFill>
                          <a:schemeClr val="accent2"/>
                        </a:solidFill>
                        <a:latin typeface="Calibri"/>
                      </a:endParaRPr>
                    </a:p>
                  </a:txBody>
                  <a:tcPr marL="7045" marR="507217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Georgia</a:t>
                      </a:r>
                      <a:endParaRPr lang="en-US" sz="20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045" marR="7045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488,310</a:t>
                      </a:r>
                      <a:endParaRPr lang="en-US" sz="20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045" marR="443815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         30.0</a:t>
                      </a:r>
                      <a:endParaRPr lang="en-US" sz="20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045" marR="507217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7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United States Total</a:t>
                      </a:r>
                      <a:endParaRPr lang="en-US" sz="20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045" marR="7045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10,723,410</a:t>
                      </a:r>
                      <a:endParaRPr lang="en-US" sz="20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045" marR="443815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         22.1</a:t>
                      </a:r>
                      <a:endParaRPr lang="en-US" sz="20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045" marR="507217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90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 baseline="0" dirty="0" smtClean="0">
                          <a:solidFill>
                            <a:srgbClr val="FFFF00"/>
                          </a:solidFill>
                          <a:latin typeface="Calibri"/>
                        </a:rPr>
                        <a:t>Local MSAs</a:t>
                      </a:r>
                      <a:endParaRPr lang="en-US" sz="2000" b="1" i="0" u="none" strike="noStrike" baseline="0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7045" marR="7045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0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045" marR="443815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0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045" marR="507217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98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baseline="0" dirty="0">
                          <a:solidFill>
                            <a:schemeClr val="bg1"/>
                          </a:solidFill>
                          <a:latin typeface="Calibri"/>
                        </a:rPr>
                        <a:t>Oakland-Fremont-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Hayward</a:t>
                      </a:r>
                      <a:endParaRPr lang="en-US" sz="20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045" marR="7045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157,146</a:t>
                      </a:r>
                      <a:endParaRPr lang="en-US" sz="20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045" marR="443815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          29.0</a:t>
                      </a:r>
                      <a:endParaRPr lang="en-US" sz="20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045" marR="507217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75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San </a:t>
                      </a:r>
                      <a:r>
                        <a:rPr lang="en-US" sz="20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Jose-Sunnyvale-Santa</a:t>
                      </a:r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Clara</a:t>
                      </a:r>
                    </a:p>
                  </a:txBody>
                  <a:tcPr marL="7045" marR="7045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60,382</a:t>
                      </a:r>
                      <a:endParaRPr lang="en-US" sz="20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045" marR="443815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         17.5</a:t>
                      </a:r>
                      <a:endParaRPr lang="en-US" sz="20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045" marR="507217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751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San Francisco-San Mateo-Redwood City</a:t>
                      </a:r>
                    </a:p>
                  </a:txBody>
                  <a:tcPr marL="7045" marR="7045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33,036</a:t>
                      </a:r>
                      <a:endParaRPr lang="en-US" sz="20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045" marR="443815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         10.2</a:t>
                      </a:r>
                      <a:endParaRPr lang="en-US" sz="2000" b="0" i="0" u="none" strike="noStrike" baseline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045" marR="507217" marT="7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8121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Price Forecast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632855"/>
              </p:ext>
            </p:extLst>
          </p:nvPr>
        </p:nvGraphicFramePr>
        <p:xfrm>
          <a:off x="152400" y="1295400"/>
          <a:ext cx="8763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914400" y="6541756"/>
            <a:ext cx="2667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+mn-lt"/>
              </a:rPr>
              <a:t>Source: Beacon Economics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781800" y="1447800"/>
            <a:ext cx="0" cy="3810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71800" y="1828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EF9011"/>
                </a:solidFill>
              </a:rPr>
              <a:t>San Francisco</a:t>
            </a:r>
            <a:endParaRPr lang="en-US" dirty="0">
              <a:solidFill>
                <a:srgbClr val="EF901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43400" y="3352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East Bay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3276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San Jose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930246"/>
      </p:ext>
    </p:extLst>
  </p:cSld>
  <p:clrMapOvr>
    <a:masterClrMapping/>
  </p:clrMapOvr>
  <p:transition xmlns:p14="http://schemas.microsoft.com/office/powerpoint/2010/main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Foreclosures</a:t>
            </a:r>
            <a:br>
              <a:rPr lang="en-US" dirty="0" smtClean="0"/>
            </a:br>
            <a:r>
              <a:rPr lang="en-US" sz="2200" dirty="0" smtClean="0"/>
              <a:t>Through Q3-2011</a:t>
            </a:r>
            <a:endParaRPr lang="en-US" sz="22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486400" y="1371600"/>
            <a:ext cx="4038600" cy="52578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Current Rates</a:t>
            </a:r>
          </a:p>
          <a:p>
            <a:pPr lvl="1"/>
            <a:r>
              <a:rPr lang="en-US" b="1" dirty="0" smtClean="0"/>
              <a:t>Bay Area: 	2.6</a:t>
            </a:r>
          </a:p>
          <a:p>
            <a:pPr lvl="1"/>
            <a:r>
              <a:rPr lang="en-US" sz="2200" dirty="0" smtClean="0"/>
              <a:t>Alameda: 	2.6</a:t>
            </a:r>
          </a:p>
          <a:p>
            <a:pPr lvl="1"/>
            <a:r>
              <a:rPr lang="en-US" sz="2200" dirty="0" smtClean="0"/>
              <a:t>Contra Costa:	4.2</a:t>
            </a:r>
          </a:p>
          <a:p>
            <a:pPr lvl="1"/>
            <a:r>
              <a:rPr lang="en-US" sz="2200" dirty="0" smtClean="0"/>
              <a:t>San Francisco:	0.7</a:t>
            </a:r>
          </a:p>
          <a:p>
            <a:pPr lvl="1"/>
            <a:r>
              <a:rPr lang="en-US" sz="2200" dirty="0" smtClean="0"/>
              <a:t>San Mateo:	1.3</a:t>
            </a:r>
          </a:p>
          <a:p>
            <a:pPr lvl="1"/>
            <a:r>
              <a:rPr lang="en-US" sz="2200" dirty="0"/>
              <a:t>Marin:		</a:t>
            </a:r>
            <a:r>
              <a:rPr lang="en-US" sz="2200" dirty="0" smtClean="0"/>
              <a:t>1.2</a:t>
            </a:r>
          </a:p>
          <a:p>
            <a:pPr lvl="1"/>
            <a:r>
              <a:rPr lang="en-US" sz="2200" dirty="0" smtClean="0"/>
              <a:t>Santa Clara:	1.4</a:t>
            </a:r>
            <a:endParaRPr lang="en-US" sz="2200" dirty="0"/>
          </a:p>
          <a:p>
            <a:pPr marL="457200" lvl="1" indent="0">
              <a:buNone/>
            </a:pPr>
            <a:endParaRPr lang="en-US" sz="2200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286000"/>
            <a:ext cx="430887" cy="25908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Foreclosures / 1,000 Homes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4400" y="6541756"/>
            <a:ext cx="2667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+mn-lt"/>
              </a:rPr>
              <a:t>Source: DataQuick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3845066"/>
              </p:ext>
            </p:extLst>
          </p:nvPr>
        </p:nvGraphicFramePr>
        <p:xfrm>
          <a:off x="304800" y="1371600"/>
          <a:ext cx="5867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66771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NonFarm Employment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7513251"/>
              </p:ext>
            </p:extLst>
          </p:nvPr>
        </p:nvGraphicFramePr>
        <p:xfrm>
          <a:off x="457200" y="12954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6477000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Source: UCLA Anderson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0" y="1905000"/>
            <a:ext cx="0" cy="3276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9646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Forecast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409451"/>
              </p:ext>
            </p:extLst>
          </p:nvPr>
        </p:nvGraphicFramePr>
        <p:xfrm>
          <a:off x="152400" y="1295400"/>
          <a:ext cx="8991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6477000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Source: UCLA Anderson</a:t>
            </a:r>
          </a:p>
        </p:txBody>
      </p:sp>
    </p:spTree>
    <p:extLst>
      <p:ext uri="{BB962C8B-B14F-4D97-AF65-F5344CB8AC3E}">
        <p14:creationId xmlns:p14="http://schemas.microsoft.com/office/powerpoint/2010/main" val="1027044418"/>
      </p:ext>
    </p:extLst>
  </p:cSld>
  <p:clrMapOvr>
    <a:masterClrMapping/>
  </p:clrMapOvr>
  <p:transition xmlns:p14="http://schemas.microsoft.com/office/powerpoint/2010/main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Forecast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6477000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Source: UCLA Anderson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689904"/>
              </p:ext>
            </p:extLst>
          </p:nvPr>
        </p:nvGraphicFramePr>
        <p:xfrm>
          <a:off x="152400" y="1219200"/>
          <a:ext cx="8991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8899221"/>
      </p:ext>
    </p:extLst>
  </p:cSld>
  <p:clrMapOvr>
    <a:masterClrMapping/>
  </p:clrMapOvr>
  <p:transition xmlns:p14="http://schemas.microsoft.com/office/powerpoint/2010/main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Professional and Business Services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24843"/>
              </p:ext>
            </p:extLst>
          </p:nvPr>
        </p:nvGraphicFramePr>
        <p:xfrm>
          <a:off x="457200" y="12954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334000" y="1905000"/>
            <a:ext cx="0" cy="3276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8600" y="6477000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Source: UCLA Anderson</a:t>
            </a:r>
          </a:p>
        </p:txBody>
      </p:sp>
    </p:spTree>
    <p:extLst>
      <p:ext uri="{BB962C8B-B14F-4D97-AF65-F5344CB8AC3E}">
        <p14:creationId xmlns:p14="http://schemas.microsoft.com/office/powerpoint/2010/main" val="2228583140"/>
      </p:ext>
    </p:extLst>
  </p:cSld>
  <p:clrMapOvr>
    <a:masterClrMapping/>
  </p:clrMapOvr>
  <p:transition xmlns:p14="http://schemas.microsoft.com/office/powerpoint/2010/main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Leisure and Hospitality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4264872"/>
              </p:ext>
            </p:extLst>
          </p:nvPr>
        </p:nvGraphicFramePr>
        <p:xfrm>
          <a:off x="457200" y="12954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334000" y="1905000"/>
            <a:ext cx="0" cy="3276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8600" y="6477000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Source: UCLA Anderson</a:t>
            </a:r>
          </a:p>
        </p:txBody>
      </p:sp>
    </p:spTree>
    <p:extLst>
      <p:ext uri="{BB962C8B-B14F-4D97-AF65-F5344CB8AC3E}">
        <p14:creationId xmlns:p14="http://schemas.microsoft.com/office/powerpoint/2010/main" val="2182667561"/>
      </p:ext>
    </p:extLst>
  </p:cSld>
  <p:clrMapOvr>
    <a:masterClrMapping/>
  </p:clrMapOvr>
  <p:transition xmlns:p14="http://schemas.microsoft.com/office/powerpoint/2010/main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5640382"/>
              </p:ext>
            </p:extLst>
          </p:nvPr>
        </p:nvGraphicFramePr>
        <p:xfrm>
          <a:off x="457200" y="12954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6477000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Source: UCLA Anderson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0" y="1905000"/>
            <a:ext cx="0" cy="3276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507874"/>
      </p:ext>
    </p:extLst>
  </p:cSld>
  <p:clrMapOvr>
    <a:masterClrMapping/>
  </p:clrMapOvr>
  <p:transition xmlns:p14="http://schemas.microsoft.com/office/powerpoint/2010/main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68421"/>
      </p:ext>
    </p:extLst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we know about </a:t>
            </a:r>
            <a:br>
              <a:rPr lang="en-US" dirty="0" smtClean="0"/>
            </a:br>
            <a:r>
              <a:rPr lang="en-US" dirty="0" smtClean="0"/>
              <a:t>EB/SF Economies?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514600"/>
          </a:xfrm>
          <a:ln>
            <a:solidFill>
              <a:srgbClr val="FFFFFF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East Bay</a:t>
            </a:r>
          </a:p>
          <a:p>
            <a:r>
              <a:rPr lang="en-US" dirty="0" smtClean="0"/>
              <a:t>Manuf. is alive and well</a:t>
            </a:r>
          </a:p>
          <a:p>
            <a:r>
              <a:rPr lang="en-US" dirty="0" smtClean="0"/>
              <a:t>Housing - big story</a:t>
            </a:r>
          </a:p>
          <a:p>
            <a:r>
              <a:rPr lang="en-US" dirty="0" smtClean="0"/>
              <a:t>Has a big seaport</a:t>
            </a:r>
          </a:p>
          <a:p>
            <a:r>
              <a:rPr lang="en-US" dirty="0" smtClean="0"/>
              <a:t>Research Labs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514600"/>
          </a:xfrm>
          <a:ln>
            <a:solidFill>
              <a:srgbClr val="FFFFFF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5"/>
                </a:solidFill>
              </a:rPr>
              <a:t>San Francisco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Finance oriented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Has a big airport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Social media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Biotech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267200"/>
            <a:ext cx="8229600" cy="201136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Aging</a:t>
            </a:r>
          </a:p>
          <a:p>
            <a:r>
              <a:rPr lang="en-US" dirty="0" smtClean="0"/>
              <a:t>Business services are important</a:t>
            </a:r>
          </a:p>
          <a:p>
            <a:r>
              <a:rPr lang="en-US" dirty="0" smtClean="0"/>
              <a:t>Highly educated/high income</a:t>
            </a:r>
          </a:p>
          <a:p>
            <a:r>
              <a:rPr lang="en-US" dirty="0" smtClean="0"/>
              <a:t>Venture capital plays a big role</a:t>
            </a:r>
          </a:p>
          <a:p>
            <a:r>
              <a:rPr lang="en-US" dirty="0" smtClean="0"/>
              <a:t>Intimately linked with rest of Bay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947117"/>
      </p:ext>
    </p:extLst>
  </p:cSld>
  <p:clrMapOvr>
    <a:masterClrMapping/>
  </p:clrMapOvr>
  <p:transition xmlns:p14="http://schemas.microsoft.com/office/powerpoint/2010/main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2819400" y="2667000"/>
            <a:ext cx="3429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30188" indent="-230188">
              <a:buFont typeface="Wingdings" charset="2"/>
              <a:buChar char="Ø"/>
            </a:pPr>
            <a:r>
              <a:rPr lang="en-US" i="1" dirty="0" smtClean="0">
                <a:latin typeface="Cambria" charset="0"/>
              </a:rPr>
              <a:t>Regional Analysis</a:t>
            </a:r>
          </a:p>
          <a:p>
            <a:pPr marL="230188" indent="-230188">
              <a:buFont typeface="Wingdings" charset="2"/>
              <a:buChar char="Ø"/>
            </a:pPr>
            <a:r>
              <a:rPr lang="en-US" i="1" dirty="0" smtClean="0">
                <a:latin typeface="Cambria" charset="0"/>
              </a:rPr>
              <a:t>Business &amp; Market Analysis</a:t>
            </a:r>
          </a:p>
          <a:p>
            <a:pPr marL="230188" indent="-230188">
              <a:buFont typeface="Wingdings" charset="2"/>
              <a:buChar char="Ø"/>
            </a:pPr>
            <a:r>
              <a:rPr lang="en-US" i="1" dirty="0" smtClean="0">
                <a:latin typeface="Cambria" charset="0"/>
              </a:rPr>
              <a:t>Ports &amp; Infrastructure Analysis</a:t>
            </a:r>
          </a:p>
          <a:p>
            <a:pPr marL="230188" indent="-230188">
              <a:buFont typeface="Wingdings" charset="2"/>
              <a:buChar char="Ø"/>
            </a:pPr>
            <a:r>
              <a:rPr lang="en-US" i="1" dirty="0" smtClean="0">
                <a:latin typeface="Cambria" charset="0"/>
              </a:rPr>
              <a:t>Economic Impact Analysis</a:t>
            </a:r>
          </a:p>
          <a:p>
            <a:pPr marL="230188" indent="-230188">
              <a:buFont typeface="Wingdings" charset="2"/>
              <a:buChar char="Ø"/>
            </a:pPr>
            <a:r>
              <a:rPr lang="en-US" i="1" dirty="0" smtClean="0">
                <a:latin typeface="Cambria" charset="0"/>
              </a:rPr>
              <a:t>Public Policy Analysis</a:t>
            </a:r>
            <a:endParaRPr lang="en-US" i="1" dirty="0">
              <a:latin typeface="Cambria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5029200"/>
            <a:ext cx="43396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30188" indent="-230188" algn="ctr"/>
            <a:r>
              <a:rPr lang="en-US" sz="2400" u="sng" dirty="0" err="1" smtClean="0">
                <a:solidFill>
                  <a:srgbClr val="FFEE74"/>
                </a:solidFill>
                <a:latin typeface="Cambria" charset="0"/>
              </a:rPr>
              <a:t>Jhaveman@BayAreaCouncil.org</a:t>
            </a:r>
            <a:endParaRPr lang="en-US" sz="2400" u="sng" dirty="0" smtClean="0">
              <a:solidFill>
                <a:srgbClr val="FFEE74"/>
              </a:solidFill>
              <a:latin typeface="Cambria" charset="0"/>
            </a:endParaRPr>
          </a:p>
          <a:p>
            <a:pPr marL="230188" indent="-230188" algn="ctr"/>
            <a:r>
              <a:rPr lang="en-US" sz="2400" dirty="0" smtClean="0">
                <a:solidFill>
                  <a:srgbClr val="FFEE74"/>
                </a:solidFill>
                <a:latin typeface="Cambria" charset="0"/>
              </a:rPr>
              <a:t>415-336-5705</a:t>
            </a:r>
            <a:endParaRPr lang="en-US" sz="2400" dirty="0">
              <a:solidFill>
                <a:srgbClr val="FFEE74"/>
              </a:solidFill>
              <a:latin typeface="Cambri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600200"/>
            <a:ext cx="85305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Book Antiqua" pitchFamily="18" charset="0"/>
              </a:rPr>
              <a:t>Bay Area Council Economic Institute</a:t>
            </a:r>
            <a:endParaRPr lang="en-US" sz="4000" dirty="0">
              <a:latin typeface="Book Antiqua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across counties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17484"/>
      </p:ext>
    </p:extLst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Income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185689"/>
              </p:ext>
            </p:extLst>
          </p:nvPr>
        </p:nvGraphicFramePr>
        <p:xfrm>
          <a:off x="76200" y="1143000"/>
          <a:ext cx="8839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477000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Source: Bureau of Economic Analysis</a:t>
            </a:r>
          </a:p>
        </p:txBody>
      </p:sp>
    </p:spTree>
    <p:extLst>
      <p:ext uri="{BB962C8B-B14F-4D97-AF65-F5344CB8AC3E}">
        <p14:creationId xmlns:p14="http://schemas.microsoft.com/office/powerpoint/2010/main" val="2194949116"/>
      </p:ext>
    </p:extLst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Related Challenges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4674"/>
              </p:ext>
            </p:extLst>
          </p:nvPr>
        </p:nvGraphicFramePr>
        <p:xfrm>
          <a:off x="152400" y="1295400"/>
          <a:ext cx="42672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4039945"/>
              </p:ext>
            </p:extLst>
          </p:nvPr>
        </p:nvGraphicFramePr>
        <p:xfrm>
          <a:off x="4648200" y="2667000"/>
          <a:ext cx="4343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6477000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Source: California Department of Finance</a:t>
            </a:r>
          </a:p>
        </p:txBody>
      </p:sp>
    </p:spTree>
    <p:extLst>
      <p:ext uri="{BB962C8B-B14F-4D97-AF65-F5344CB8AC3E}">
        <p14:creationId xmlns:p14="http://schemas.microsoft.com/office/powerpoint/2010/main" val="1439754972"/>
      </p:ext>
    </p:extLst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Related Challenges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619591"/>
              </p:ext>
            </p:extLst>
          </p:nvPr>
        </p:nvGraphicFramePr>
        <p:xfrm>
          <a:off x="0" y="1295400"/>
          <a:ext cx="4724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6735918"/>
              </p:ext>
            </p:extLst>
          </p:nvPr>
        </p:nvGraphicFramePr>
        <p:xfrm>
          <a:off x="4648200" y="2590800"/>
          <a:ext cx="4108450" cy="3790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6477000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Source: California Department of Finance</a:t>
            </a:r>
          </a:p>
        </p:txBody>
      </p:sp>
    </p:spTree>
    <p:extLst>
      <p:ext uri="{BB962C8B-B14F-4D97-AF65-F5344CB8AC3E}">
        <p14:creationId xmlns:p14="http://schemas.microsoft.com/office/powerpoint/2010/main" val="29469257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Employment by Industry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62484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Source: California Employment </a:t>
            </a:r>
          </a:p>
          <a:p>
            <a:r>
              <a:rPr lang="en-US" sz="1400" b="1" dirty="0" smtClean="0">
                <a:latin typeface="+mn-lt"/>
              </a:rPr>
              <a:t>Development Department</a:t>
            </a:r>
            <a:endParaRPr lang="en-US" sz="1400" b="1" dirty="0">
              <a:latin typeface="+mn-lt"/>
            </a:endParaRP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8090481"/>
              </p:ext>
            </p:extLst>
          </p:nvPr>
        </p:nvGraphicFramePr>
        <p:xfrm>
          <a:off x="-76201" y="1295400"/>
          <a:ext cx="9203267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6605484"/>
      </p:ext>
    </p:extLst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beacon_powerpoint2">
  <a:themeElements>
    <a:clrScheme name="beacon1">
      <a:dk1>
        <a:srgbClr val="FFFFFF"/>
      </a:dk1>
      <a:lt1>
        <a:sysClr val="window" lastClr="FFFFFF"/>
      </a:lt1>
      <a:dk2>
        <a:srgbClr val="F2F2F2"/>
      </a:dk2>
      <a:lt2>
        <a:srgbClr val="D9D9D9"/>
      </a:lt2>
      <a:accent1>
        <a:srgbClr val="D9D9D9"/>
      </a:accent1>
      <a:accent2>
        <a:srgbClr val="FBCE11"/>
      </a:accent2>
      <a:accent3>
        <a:srgbClr val="B5B5B5"/>
      </a:accent3>
      <a:accent4>
        <a:srgbClr val="797979"/>
      </a:accent4>
      <a:accent5>
        <a:srgbClr val="FCE170"/>
      </a:accent5>
      <a:accent6>
        <a:srgbClr val="BFBFBF"/>
      </a:accent6>
      <a:hlink>
        <a:srgbClr val="0000FF"/>
      </a:hlink>
      <a:folHlink>
        <a:srgbClr val="800080"/>
      </a:folHlink>
    </a:clrScheme>
    <a:fontScheme name="Custom 2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48464</TotalTime>
  <Words>1238</Words>
  <Application>Microsoft Macintosh PowerPoint</Application>
  <PresentationFormat>On-screen Show (4:3)</PresentationFormat>
  <Paragraphs>474</Paragraphs>
  <Slides>40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beacon_powerpoint2</vt:lpstr>
      <vt:lpstr>East Bay / San Francisco Economic Forecast: 2011-2013</vt:lpstr>
      <vt:lpstr>Unemployment</vt:lpstr>
      <vt:lpstr>Labor Markets</vt:lpstr>
      <vt:lpstr>What do we know about  EB/SF Economies?</vt:lpstr>
      <vt:lpstr>Education across counties</vt:lpstr>
      <vt:lpstr>Income</vt:lpstr>
      <vt:lpstr>Age Related Challenges</vt:lpstr>
      <vt:lpstr>Age Related Challenges</vt:lpstr>
      <vt:lpstr>Employment by Industry</vt:lpstr>
      <vt:lpstr>Employment by Industry</vt:lpstr>
      <vt:lpstr>Bay Area Employment Interlinkages</vt:lpstr>
      <vt:lpstr>Job Moves: East Bay</vt:lpstr>
      <vt:lpstr>Job Moves: SF City</vt:lpstr>
      <vt:lpstr>Emplt Dynamics in Bay Area</vt:lpstr>
      <vt:lpstr>Manufacturing</vt:lpstr>
      <vt:lpstr>Manufacturing trends</vt:lpstr>
      <vt:lpstr>Progress on Jobs: East Bay</vt:lpstr>
      <vt:lpstr>Employment by Industry</vt:lpstr>
      <vt:lpstr>Progress on Jobs: San Francisco MD</vt:lpstr>
      <vt:lpstr>Employment by Industry</vt:lpstr>
      <vt:lpstr>Port of Oakland</vt:lpstr>
      <vt:lpstr>Oakland Intl. Airport</vt:lpstr>
      <vt:lpstr>San Francisco Intl. Airport</vt:lpstr>
      <vt:lpstr>Venture Capital</vt:lpstr>
      <vt:lpstr>Venture Capital Top 10 VC Investments of 2010 in SF (MSA)</vt:lpstr>
      <vt:lpstr>Venture Capital Top VC Investment by Sector in 2010</vt:lpstr>
      <vt:lpstr>Local Housing Markets</vt:lpstr>
      <vt:lpstr>Median Home Prices Through Q3-2011</vt:lpstr>
      <vt:lpstr>Median Home Prices Through Q3-2011</vt:lpstr>
      <vt:lpstr>How Many Underwater?  as of Q3-11</vt:lpstr>
      <vt:lpstr>Home Price Forecast</vt:lpstr>
      <vt:lpstr>Foreclosures Through Q3-2011</vt:lpstr>
      <vt:lpstr>Total NonFarm Employment</vt:lpstr>
      <vt:lpstr>Industry Forecast</vt:lpstr>
      <vt:lpstr>Industry Forecast</vt:lpstr>
      <vt:lpstr>Professional and Business Services</vt:lpstr>
      <vt:lpstr>Leisure and Hospitality</vt:lpstr>
      <vt:lpstr>Construction</vt:lpstr>
      <vt:lpstr>Summary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 Haveman</dc:creator>
  <cp:lastModifiedBy>Jon Haveman</cp:lastModifiedBy>
  <cp:revision>2228</cp:revision>
  <cp:lastPrinted>2011-07-26T22:48:24Z</cp:lastPrinted>
  <dcterms:created xsi:type="dcterms:W3CDTF">2008-08-25T18:35:23Z</dcterms:created>
  <dcterms:modified xsi:type="dcterms:W3CDTF">2011-12-14T14:23:09Z</dcterms:modified>
</cp:coreProperties>
</file>